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78"/>
  </p:notesMasterIdLst>
  <p:sldIdLst>
    <p:sldId id="256" r:id="rId2"/>
    <p:sldId id="294" r:id="rId3"/>
    <p:sldId id="293" r:id="rId4"/>
    <p:sldId id="313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4" r:id="rId13"/>
    <p:sldId id="305" r:id="rId14"/>
    <p:sldId id="306" r:id="rId15"/>
    <p:sldId id="302" r:id="rId16"/>
    <p:sldId id="307" r:id="rId17"/>
    <p:sldId id="308" r:id="rId18"/>
    <p:sldId id="309" r:id="rId19"/>
    <p:sldId id="312" r:id="rId20"/>
    <p:sldId id="310" r:id="rId21"/>
    <p:sldId id="319" r:id="rId22"/>
    <p:sldId id="342" r:id="rId23"/>
    <p:sldId id="343" r:id="rId24"/>
    <p:sldId id="314" r:id="rId25"/>
    <p:sldId id="315" r:id="rId26"/>
    <p:sldId id="350" r:id="rId27"/>
    <p:sldId id="353" r:id="rId28"/>
    <p:sldId id="354" r:id="rId29"/>
    <p:sldId id="355" r:id="rId30"/>
    <p:sldId id="316" r:id="rId31"/>
    <p:sldId id="323" r:id="rId32"/>
    <p:sldId id="324" r:id="rId33"/>
    <p:sldId id="325" r:id="rId34"/>
    <p:sldId id="317" r:id="rId35"/>
    <p:sldId id="318" r:id="rId36"/>
    <p:sldId id="344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280" r:id="rId49"/>
    <p:sldId id="285" r:id="rId50"/>
    <p:sldId id="286" r:id="rId51"/>
    <p:sldId id="337" r:id="rId52"/>
    <p:sldId id="338" r:id="rId53"/>
    <p:sldId id="339" r:id="rId54"/>
    <p:sldId id="340" r:id="rId55"/>
    <p:sldId id="341" r:id="rId56"/>
    <p:sldId id="356" r:id="rId57"/>
    <p:sldId id="295" r:id="rId58"/>
    <p:sldId id="361" r:id="rId59"/>
    <p:sldId id="345" r:id="rId60"/>
    <p:sldId id="359" r:id="rId61"/>
    <p:sldId id="360" r:id="rId62"/>
    <p:sldId id="362" r:id="rId63"/>
    <p:sldId id="357" r:id="rId64"/>
    <p:sldId id="358" r:id="rId65"/>
    <p:sldId id="363" r:id="rId66"/>
    <p:sldId id="364" r:id="rId67"/>
    <p:sldId id="365" r:id="rId68"/>
    <p:sldId id="366" r:id="rId69"/>
    <p:sldId id="367" r:id="rId70"/>
    <p:sldId id="368" r:id="rId71"/>
    <p:sldId id="371" r:id="rId72"/>
    <p:sldId id="372" r:id="rId73"/>
    <p:sldId id="346" r:id="rId74"/>
    <p:sldId id="369" r:id="rId75"/>
    <p:sldId id="370" r:id="rId76"/>
    <p:sldId id="284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5982"/>
  </p:normalViewPr>
  <p:slideViewPr>
    <p:cSldViewPr snapToGrid="0" snapToObjects="1">
      <p:cViewPr varScale="1">
        <p:scale>
          <a:sx n="115" d="100"/>
          <a:sy n="115" d="100"/>
        </p:scale>
        <p:origin x="17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6A16-FA39-4588-BD1E-938A916E536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FFCD-FC32-498A-B98A-AAB4915A4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0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10F5-4E98-447E-A627-B14ED170926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7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92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4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17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4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6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7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8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9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5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8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42A85-2623-B74D-91B3-24DC7D68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7" y="1986743"/>
            <a:ext cx="6973939" cy="1473889"/>
          </a:xfrm>
        </p:spPr>
        <p:txBody>
          <a:bodyPr/>
          <a:lstStyle/>
          <a:p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bg2">
                    <a:lumMod val="10000"/>
                  </a:schemeClr>
                </a:solidFill>
              </a:rPr>
              <a:t>Фармаконадзор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 + МИС: 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2+3 равно ли 5 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E3FEC6-D155-934B-8EA1-8DA5E9A4A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006" y="4366717"/>
            <a:ext cx="6700027" cy="1096899"/>
          </a:xfrm>
        </p:spPr>
        <p:txBody>
          <a:bodyPr>
            <a:noAutofit/>
          </a:bodyPr>
          <a:lstStyle/>
          <a:p>
            <a:r>
              <a:rPr lang="ru-RU" sz="2000" dirty="0"/>
              <a:t>Цветов Виталий Михайлович, к.м.н.,</a:t>
            </a:r>
          </a:p>
          <a:p>
            <a:r>
              <a:rPr lang="ru-RU" sz="2000" dirty="0"/>
              <a:t>ФГБУ «ФЦССХ» Минздрава России (г. Челябинск)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6" y="0"/>
            <a:ext cx="5289665" cy="17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86" y="400110"/>
            <a:ext cx="7562850" cy="2247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680" y="3424813"/>
            <a:ext cx="7290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</a:rPr>
              <a:t>….медицинские организации в срок,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не превышающий более 3 рабочих дней</a:t>
            </a:r>
            <a:r>
              <a:rPr lang="ru-RU" sz="2000" dirty="0">
                <a:latin typeface="Times New Roman" panose="02020603050405020304" pitchFamily="18" charset="0"/>
              </a:rPr>
              <a:t>, обязаны сообщать в Росздравнадзор о серьезных нежелательных реакциях с летальным исходом или угрозой жизни, за исключением нежелательных реакций, выявленных в ходе проведения клинических исследований, проводимых в данной медицинской организации….</a:t>
            </a:r>
          </a:p>
        </p:txBody>
      </p:sp>
    </p:spTree>
    <p:extLst>
      <p:ext uri="{BB962C8B-B14F-4D97-AF65-F5344CB8AC3E}">
        <p14:creationId xmlns:p14="http://schemas.microsoft.com/office/powerpoint/2010/main" val="408150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86" y="400110"/>
            <a:ext cx="7562850" cy="224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20" y="2648010"/>
            <a:ext cx="6923982" cy="39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78020"/>
            <a:ext cx="76104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1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87" y="652116"/>
            <a:ext cx="6162553" cy="56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23" y="1996154"/>
            <a:ext cx="62293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561975"/>
            <a:ext cx="76676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4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2090218"/>
            <a:ext cx="67722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1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15" y="1035108"/>
            <a:ext cx="5333393" cy="50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00110"/>
            <a:ext cx="7429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68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3084" y="487463"/>
            <a:ext cx="6974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"/>
              </a:rPr>
              <a:t>II. Организация проведения мероприятий, осуществляемых в рамках внутреннего контроля качества и безопасности медицинской деятельности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0237"/>
            <a:ext cx="7467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299" y="1155469"/>
            <a:ext cx="5902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Представленный доклад основан на собственном опыте, федеральных и иных  документах, приказах, законах, а так же собственных программных продуктах.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В докладе отсутствует конфликт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65347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7054" y="2610196"/>
            <a:ext cx="379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</p:spTree>
    <p:extLst>
      <p:ext uri="{BB962C8B-B14F-4D97-AF65-F5344CB8AC3E}">
        <p14:creationId xmlns:p14="http://schemas.microsoft.com/office/powerpoint/2010/main" val="70999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886" y="578682"/>
            <a:ext cx="7669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настоящий момент, понятие побочная реакция лекарственных препаратов – это более широкое понятие.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275" y="1487979"/>
            <a:ext cx="730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приходом нормативной документации по внутреннему контролю качества, в медицинской организации появилось более объединяющее понятие – это нежелательное событие (НС)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142" y="3375308"/>
            <a:ext cx="3316778" cy="1064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НС, связанные с оказанием медицинской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5715" y="3375137"/>
            <a:ext cx="3316778" cy="1064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НС, связанные с использованием инфраструктуры МО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32462" y="2477928"/>
            <a:ext cx="482138" cy="89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03035" y="2477757"/>
            <a:ext cx="482138" cy="89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8145" y="4851783"/>
            <a:ext cx="7647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Неблагоприятные события, связанные с медицинской деятельностью, лучше всего фиксировать в МИС, при заполнении соответствующих разделов электронной карты пациента (протоколы операции, протоколы анестезии, врачебных дневниках, в листах наблюдения за пациентом и т.д.)</a:t>
            </a:r>
          </a:p>
        </p:txBody>
      </p:sp>
    </p:spTree>
    <p:extLst>
      <p:ext uri="{BB962C8B-B14F-4D97-AF65-F5344CB8AC3E}">
        <p14:creationId xmlns:p14="http://schemas.microsoft.com/office/powerpoint/2010/main" val="402135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9462" y="229906"/>
            <a:ext cx="7647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Неблагоприятные события, связанные с медицинской деятельностью, лучше всего фиксировать в МИС, при заполнении соответствующих разделов электронной карты пациента (протоколы операции, протоколы анестезии, врачебных дневниках, в листах наблюдения за пациентом и т.д.)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997306"/>
            <a:ext cx="74199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39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9462" y="22088"/>
            <a:ext cx="7647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Неблагоприятные события, связанные с медицинской деятельностью, лучше всего фиксировать в МИС, при заполнении соответствующих разделов электронной карты пациента (протоколы операции, протоколы анестезии, врачебных дневниках, в листах наблюдения за пациентом и т.д.)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1" y="1823085"/>
            <a:ext cx="854005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7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328" y="613880"/>
            <a:ext cx="7539643" cy="365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Причинами возникновения нежелательных реакций могут быть: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применения ЛС 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errors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непреднамеренные ошибки персонала или пациента;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Неправильное применение 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Misuse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намеренное и ненадлежащее применение, не соответствующее одобренному;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«вне инструкции» 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Off-label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намеренное применение ЛС с медицинской целью не в соответствии с инструкцией;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Передозировка 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Overdose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применение ЛС в количестве, превышающем рекомендуемое;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Злоупотребление лекарственным препаратом 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Abuse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постоянное или разовое чрезмерное употребление ЛС, сопровождающееся неблагоприятными эффектами;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Неэффективность ЛС.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82" y="4480573"/>
            <a:ext cx="4082285" cy="201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7113" y="594580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Как </a:t>
            </a:r>
            <a:r>
              <a:rPr lang="ru-RU" sz="3600" dirty="0" err="1"/>
              <a:t>мониторировать</a:t>
            </a:r>
            <a:r>
              <a:rPr lang="ru-RU" sz="36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AFC5C-2803-B046-9B88-7F182FF98055}"/>
              </a:ext>
            </a:extLst>
          </p:cNvPr>
          <p:cNvSpPr txBox="1"/>
          <p:nvPr/>
        </p:nvSpPr>
        <p:spPr>
          <a:xfrm>
            <a:off x="1837113" y="1435382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Можно ли предвидеть?</a:t>
            </a:r>
          </a:p>
        </p:txBody>
      </p:sp>
    </p:spTree>
    <p:extLst>
      <p:ext uri="{BB962C8B-B14F-4D97-AF65-F5344CB8AC3E}">
        <p14:creationId xmlns:p14="http://schemas.microsoft.com/office/powerpoint/2010/main" val="2388894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7113" y="594580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Как </a:t>
            </a:r>
            <a:r>
              <a:rPr lang="ru-RU" sz="3600" dirty="0" err="1"/>
              <a:t>мониторировать</a:t>
            </a:r>
            <a:r>
              <a:rPr lang="ru-RU" sz="36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AFC5C-2803-B046-9B88-7F182FF98055}"/>
              </a:ext>
            </a:extLst>
          </p:cNvPr>
          <p:cNvSpPr txBox="1"/>
          <p:nvPr/>
        </p:nvSpPr>
        <p:spPr>
          <a:xfrm>
            <a:off x="1837113" y="1435382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Можно ли предвидеть?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982605-B68E-FE4B-8643-0EA2C69C117B}"/>
              </a:ext>
            </a:extLst>
          </p:cNvPr>
          <p:cNvSpPr/>
          <p:nvPr/>
        </p:nvSpPr>
        <p:spPr>
          <a:xfrm>
            <a:off x="414469" y="2326323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врачом, консультации фармаколога.</a:t>
            </a:r>
          </a:p>
        </p:txBody>
      </p:sp>
    </p:spTree>
    <p:extLst>
      <p:ext uri="{BB962C8B-B14F-4D97-AF65-F5344CB8AC3E}">
        <p14:creationId xmlns:p14="http://schemas.microsoft.com/office/powerpoint/2010/main" val="621401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7113" y="594580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Как </a:t>
            </a:r>
            <a:r>
              <a:rPr lang="ru-RU" sz="3600" dirty="0" err="1"/>
              <a:t>мониторировать</a:t>
            </a:r>
            <a:r>
              <a:rPr lang="ru-RU" sz="36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AFC5C-2803-B046-9B88-7F182FF98055}"/>
              </a:ext>
            </a:extLst>
          </p:cNvPr>
          <p:cNvSpPr txBox="1"/>
          <p:nvPr/>
        </p:nvSpPr>
        <p:spPr>
          <a:xfrm>
            <a:off x="1837113" y="1435382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Можно ли предвидеть?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982605-B68E-FE4B-8643-0EA2C69C117B}"/>
              </a:ext>
            </a:extLst>
          </p:cNvPr>
          <p:cNvSpPr/>
          <p:nvPr/>
        </p:nvSpPr>
        <p:spPr>
          <a:xfrm>
            <a:off x="414469" y="2326323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врачом, консультации фармаколога.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29F94A-C8D4-834F-9B47-59F542290A9F}"/>
              </a:ext>
            </a:extLst>
          </p:cNvPr>
          <p:cNvSpPr/>
          <p:nvPr/>
        </p:nvSpPr>
        <p:spPr>
          <a:xfrm>
            <a:off x="6072448" y="2326322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НПР вследствие взаимодействий ЛС</a:t>
            </a:r>
          </a:p>
        </p:txBody>
      </p:sp>
    </p:spTree>
    <p:extLst>
      <p:ext uri="{BB962C8B-B14F-4D97-AF65-F5344CB8AC3E}">
        <p14:creationId xmlns:p14="http://schemas.microsoft.com/office/powerpoint/2010/main" val="3799993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7113" y="594580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Как </a:t>
            </a:r>
            <a:r>
              <a:rPr lang="ru-RU" sz="3600" dirty="0" err="1"/>
              <a:t>мониторировать</a:t>
            </a:r>
            <a:r>
              <a:rPr lang="ru-RU" sz="36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AFC5C-2803-B046-9B88-7F182FF98055}"/>
              </a:ext>
            </a:extLst>
          </p:cNvPr>
          <p:cNvSpPr txBox="1"/>
          <p:nvPr/>
        </p:nvSpPr>
        <p:spPr>
          <a:xfrm>
            <a:off x="1837113" y="1435382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Можно ли предвидеть?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982605-B68E-FE4B-8643-0EA2C69C117B}"/>
              </a:ext>
            </a:extLst>
          </p:cNvPr>
          <p:cNvSpPr/>
          <p:nvPr/>
        </p:nvSpPr>
        <p:spPr>
          <a:xfrm>
            <a:off x="414469" y="2326323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врачом, консультации фармаколога.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0CE8F1-ECAF-8341-96ED-BC4B4245ED7B}"/>
              </a:ext>
            </a:extLst>
          </p:cNvPr>
          <p:cNvSpPr/>
          <p:nvPr/>
        </p:nvSpPr>
        <p:spPr>
          <a:xfrm>
            <a:off x="3235254" y="4079066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триггеров в МИС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29F94A-C8D4-834F-9B47-59F542290A9F}"/>
              </a:ext>
            </a:extLst>
          </p:cNvPr>
          <p:cNvSpPr/>
          <p:nvPr/>
        </p:nvSpPr>
        <p:spPr>
          <a:xfrm>
            <a:off x="6072448" y="2326322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НПР вследствие взаимодействий ЛС</a:t>
            </a:r>
          </a:p>
        </p:txBody>
      </p:sp>
    </p:spTree>
    <p:extLst>
      <p:ext uri="{BB962C8B-B14F-4D97-AF65-F5344CB8AC3E}">
        <p14:creationId xmlns:p14="http://schemas.microsoft.com/office/powerpoint/2010/main" val="35771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7113" y="594580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Как </a:t>
            </a:r>
            <a:r>
              <a:rPr lang="ru-RU" sz="3600" dirty="0" err="1"/>
              <a:t>мониторировать</a:t>
            </a:r>
            <a:r>
              <a:rPr lang="ru-RU" sz="36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AFC5C-2803-B046-9B88-7F182FF98055}"/>
              </a:ext>
            </a:extLst>
          </p:cNvPr>
          <p:cNvSpPr txBox="1"/>
          <p:nvPr/>
        </p:nvSpPr>
        <p:spPr>
          <a:xfrm>
            <a:off x="1837113" y="1435382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Можно ли предвидеть?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982605-B68E-FE4B-8643-0EA2C69C117B}"/>
              </a:ext>
            </a:extLst>
          </p:cNvPr>
          <p:cNvSpPr/>
          <p:nvPr/>
        </p:nvSpPr>
        <p:spPr>
          <a:xfrm>
            <a:off x="414469" y="2326323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врачом, консультации фармаколога.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0CE8F1-ECAF-8341-96ED-BC4B4245ED7B}"/>
              </a:ext>
            </a:extLst>
          </p:cNvPr>
          <p:cNvSpPr/>
          <p:nvPr/>
        </p:nvSpPr>
        <p:spPr>
          <a:xfrm>
            <a:off x="3235254" y="4079066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триггеров в МИС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29F94A-C8D4-834F-9B47-59F542290A9F}"/>
              </a:ext>
            </a:extLst>
          </p:cNvPr>
          <p:cNvSpPr/>
          <p:nvPr/>
        </p:nvSpPr>
        <p:spPr>
          <a:xfrm>
            <a:off x="6072448" y="2326322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НПР вследствие взаимодействий ЛС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235254" y="5570982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в черном ящике????</a:t>
            </a:r>
          </a:p>
        </p:txBody>
      </p:sp>
    </p:spTree>
    <p:extLst>
      <p:ext uri="{BB962C8B-B14F-4D97-AF65-F5344CB8AC3E}">
        <p14:creationId xmlns:p14="http://schemas.microsoft.com/office/powerpoint/2010/main" val="332734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0676" y="2152996"/>
            <a:ext cx="42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Законодательная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1099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58" y="1719868"/>
            <a:ext cx="6493982" cy="47474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5996" y="400110"/>
            <a:ext cx="3340114" cy="449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триггеров в МИС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753" y="872310"/>
            <a:ext cx="8433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Разработка алгоритма </a:t>
            </a:r>
            <a:r>
              <a:rPr lang="ru-RU" sz="1400" dirty="0" err="1"/>
              <a:t>Рediatric</a:t>
            </a:r>
            <a:r>
              <a:rPr lang="ru-RU" sz="1400" dirty="0"/>
              <a:t>  </a:t>
            </a:r>
            <a:r>
              <a:rPr lang="ru-RU" sz="1400" dirty="0" err="1"/>
              <a:t>Аll</a:t>
            </a:r>
            <a:r>
              <a:rPr lang="ru-RU" sz="1400" dirty="0"/>
              <a:t> </a:t>
            </a:r>
            <a:r>
              <a:rPr lang="ru-RU" sz="1400" dirty="0" err="1"/>
              <a:t>Cause</a:t>
            </a:r>
            <a:r>
              <a:rPr lang="ru-RU" sz="1400" dirty="0"/>
              <a:t> </a:t>
            </a:r>
            <a:r>
              <a:rPr lang="ru-RU" sz="1400" dirty="0" err="1"/>
              <a:t>Harm</a:t>
            </a:r>
            <a:r>
              <a:rPr lang="ru-RU" sz="1400" dirty="0"/>
              <a:t> </a:t>
            </a:r>
            <a:r>
              <a:rPr lang="ru-RU" sz="1400" dirty="0" err="1"/>
              <a:t>Measurement</a:t>
            </a:r>
            <a:r>
              <a:rPr lang="ru-RU" sz="1400" dirty="0"/>
              <a:t>  </a:t>
            </a:r>
            <a:r>
              <a:rPr lang="ru-RU" sz="1400" dirty="0" err="1"/>
              <a:t>Tool</a:t>
            </a:r>
            <a:r>
              <a:rPr lang="ru-RU" sz="1400" dirty="0"/>
              <a:t> (</a:t>
            </a:r>
            <a:r>
              <a:rPr lang="ru-RU" sz="1400" dirty="0" err="1"/>
              <a:t>pachmt</a:t>
            </a:r>
            <a:r>
              <a:rPr lang="ru-RU" sz="1400" dirty="0"/>
              <a:t>)</a:t>
            </a:r>
          </a:p>
          <a:p>
            <a:r>
              <a:rPr lang="ru-RU" sz="1400" dirty="0"/>
              <a:t>Метод PACHMT был создан под руководством D.C. </a:t>
            </a:r>
            <a:r>
              <a:rPr lang="ru-RU" sz="1400" dirty="0" err="1"/>
              <a:t>Stockwell</a:t>
            </a:r>
            <a:r>
              <a:rPr lang="ru-RU" sz="1400" dirty="0"/>
              <a:t> в 2014 г.  </a:t>
            </a:r>
          </a:p>
          <a:p>
            <a:r>
              <a:rPr lang="ru-RU" sz="1400" dirty="0"/>
              <a:t>Изначально был сформирован перечень триггеров и соответствующих им нежелательных событий </a:t>
            </a:r>
          </a:p>
        </p:txBody>
      </p:sp>
    </p:spTree>
    <p:extLst>
      <p:ext uri="{BB962C8B-B14F-4D97-AF65-F5344CB8AC3E}">
        <p14:creationId xmlns:p14="http://schemas.microsoft.com/office/powerpoint/2010/main" val="2047443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5996" y="400110"/>
            <a:ext cx="3340114" cy="449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триггеров в МИС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753" y="872310"/>
            <a:ext cx="8433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Разработка алгоритма </a:t>
            </a:r>
            <a:r>
              <a:rPr lang="ru-RU" sz="1400" dirty="0" err="1"/>
              <a:t>Рediatric</a:t>
            </a:r>
            <a:r>
              <a:rPr lang="ru-RU" sz="1400" dirty="0"/>
              <a:t>  </a:t>
            </a:r>
            <a:r>
              <a:rPr lang="ru-RU" sz="1400" dirty="0" err="1"/>
              <a:t>Аll</a:t>
            </a:r>
            <a:r>
              <a:rPr lang="ru-RU" sz="1400" dirty="0"/>
              <a:t> </a:t>
            </a:r>
            <a:r>
              <a:rPr lang="ru-RU" sz="1400" dirty="0" err="1"/>
              <a:t>Cause</a:t>
            </a:r>
            <a:r>
              <a:rPr lang="ru-RU" sz="1400" dirty="0"/>
              <a:t> </a:t>
            </a:r>
            <a:r>
              <a:rPr lang="ru-RU" sz="1400" dirty="0" err="1"/>
              <a:t>Harm</a:t>
            </a:r>
            <a:r>
              <a:rPr lang="ru-RU" sz="1400" dirty="0"/>
              <a:t> </a:t>
            </a:r>
            <a:r>
              <a:rPr lang="ru-RU" sz="1400" dirty="0" err="1"/>
              <a:t>Measurement</a:t>
            </a:r>
            <a:r>
              <a:rPr lang="ru-RU" sz="1400" dirty="0"/>
              <a:t>  </a:t>
            </a:r>
            <a:r>
              <a:rPr lang="ru-RU" sz="1400" dirty="0" err="1"/>
              <a:t>Tool</a:t>
            </a:r>
            <a:r>
              <a:rPr lang="ru-RU" sz="1400" dirty="0"/>
              <a:t> (</a:t>
            </a:r>
            <a:r>
              <a:rPr lang="ru-RU" sz="1400" dirty="0" err="1"/>
              <a:t>pachmt</a:t>
            </a:r>
            <a:r>
              <a:rPr lang="ru-RU" sz="1400" dirty="0"/>
              <a:t>)</a:t>
            </a:r>
          </a:p>
          <a:p>
            <a:r>
              <a:rPr lang="ru-RU" sz="1400" dirty="0"/>
              <a:t>Метод PACHMT был создан под руководством D.C. </a:t>
            </a:r>
            <a:r>
              <a:rPr lang="ru-RU" sz="1400" dirty="0" err="1"/>
              <a:t>Stockwell</a:t>
            </a:r>
            <a:r>
              <a:rPr lang="ru-RU" sz="1400" dirty="0"/>
              <a:t> в 2014 г.  </a:t>
            </a:r>
          </a:p>
          <a:p>
            <a:r>
              <a:rPr lang="ru-RU" sz="1400" dirty="0"/>
              <a:t>Изначально был сформирован перечень триггеров и соответствующих им нежелательных событий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891" y="2493924"/>
            <a:ext cx="7905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Суть данного инструмента заключается в поиске специальных триггеров в истории болезни пациента. Наличие триггера означает, что есть вероятность развития НС у данного пациента, для чего медицинская документация подвергается дополнительному анализу.</a:t>
            </a:r>
          </a:p>
          <a:p>
            <a:endParaRPr lang="ru-RU" dirty="0"/>
          </a:p>
          <a:p>
            <a:r>
              <a:rPr lang="ru-RU" dirty="0"/>
              <a:t>Система триггеров позволяет как упростить поиск НС (не требуется сплошного анализа всех историй болезни), так и выявить неявные НС.</a:t>
            </a:r>
          </a:p>
        </p:txBody>
      </p:sp>
    </p:spTree>
    <p:extLst>
      <p:ext uri="{BB962C8B-B14F-4D97-AF65-F5344CB8AC3E}">
        <p14:creationId xmlns:p14="http://schemas.microsoft.com/office/powerpoint/2010/main" val="2090378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5996" y="400110"/>
            <a:ext cx="3340114" cy="449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триггеров в МИС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90" y="1476028"/>
            <a:ext cx="45053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5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5996" y="400110"/>
            <a:ext cx="3340114" cy="449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триггеров в МИС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2" y="1249254"/>
            <a:ext cx="6650529" cy="49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45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3971" y="408423"/>
            <a:ext cx="6036207" cy="41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врачом, консультации фармаколога.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158442" y="989216"/>
            <a:ext cx="602089" cy="847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73486" y="19845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Определение степени достоверности причинно-следственной связи "Неблагоприятная побочная реакция-лекарственное средство"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7" y="3428478"/>
            <a:ext cx="6821198" cy="2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8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4557" y="2392824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НПР вследствие взаимодействий ЛС</a:t>
            </a:r>
          </a:p>
        </p:txBody>
      </p:sp>
    </p:spTree>
    <p:extLst>
      <p:ext uri="{BB962C8B-B14F-4D97-AF65-F5344CB8AC3E}">
        <p14:creationId xmlns:p14="http://schemas.microsoft.com/office/powerpoint/2010/main" val="3749634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52" y="677314"/>
            <a:ext cx="5078557" cy="55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7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23" y="833178"/>
            <a:ext cx="61245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56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160492"/>
            <a:ext cx="56959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2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83" y="676189"/>
            <a:ext cx="5093710" cy="5714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" y="2377452"/>
            <a:ext cx="3118007" cy="15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06" y="1742297"/>
            <a:ext cx="6257147" cy="338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3036189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" y="2362113"/>
            <a:ext cx="5840296" cy="2004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15" y="524987"/>
            <a:ext cx="5147664" cy="1490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356" y="4491816"/>
            <a:ext cx="4608022" cy="21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1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71" y="400110"/>
            <a:ext cx="6034476" cy="3436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897" y="4432502"/>
            <a:ext cx="6267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2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06" y="1113699"/>
            <a:ext cx="6801465" cy="54016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8042" y="526072"/>
            <a:ext cx="315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http://pharmsuite.ru</a:t>
            </a:r>
          </a:p>
        </p:txBody>
      </p:sp>
    </p:spTree>
    <p:extLst>
      <p:ext uri="{BB962C8B-B14F-4D97-AF65-F5344CB8AC3E}">
        <p14:creationId xmlns:p14="http://schemas.microsoft.com/office/powerpoint/2010/main" val="690075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600075"/>
            <a:ext cx="80295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6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19125"/>
            <a:ext cx="8001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7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633412"/>
            <a:ext cx="79438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4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495300"/>
            <a:ext cx="7962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3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452437"/>
            <a:ext cx="80105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BCB3B-EBC1-E24E-B90D-6F376CE7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1" y="1828798"/>
            <a:ext cx="2104481" cy="45502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3DEE6-44E9-904D-B5BE-6101DF56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815" y="1828797"/>
            <a:ext cx="2104481" cy="4550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700B22-58DF-1C41-A165-EFFC64042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999" y="1828797"/>
            <a:ext cx="2104481" cy="4550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F60E8-ED1B-1342-8546-04A5A99C9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505" y="264434"/>
            <a:ext cx="143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42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F60E8-ED1B-1342-8546-04A5A99C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505" y="264434"/>
            <a:ext cx="1435100" cy="9017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41323-EA19-9543-A535-618C4627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31" y="1796143"/>
            <a:ext cx="2053998" cy="44410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7A99B1-2CC4-B849-834F-B0559F706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605" y="1796143"/>
            <a:ext cx="2053998" cy="44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9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51" y="686664"/>
            <a:ext cx="6265919" cy="54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786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31" y="1167667"/>
            <a:ext cx="1811037" cy="3622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52" y="186255"/>
            <a:ext cx="6506532" cy="7198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Коротко об </a:t>
            </a:r>
            <a:r>
              <a:rPr lang="en-US" dirty="0">
                <a:solidFill>
                  <a:schemeClr val="tx1"/>
                </a:solidFill>
              </a:rPr>
              <a:t>FGX Native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296826"/>
            <a:ext cx="5423917" cy="4019197"/>
          </a:xfrm>
        </p:spPr>
        <p:txBody>
          <a:bodyPr>
            <a:normAutofit lnSpcReduction="10000"/>
          </a:bodyPr>
          <a:lstStyle/>
          <a:p>
            <a:r>
              <a:rPr lang="ru-RU" sz="1451" dirty="0">
                <a:solidFill>
                  <a:schemeClr val="tx1"/>
                </a:solidFill>
              </a:rPr>
              <a:t>Кроссплатформенная</a:t>
            </a:r>
            <a:r>
              <a:rPr lang="en-US" sz="1451" dirty="0">
                <a:solidFill>
                  <a:schemeClr val="tx1"/>
                </a:solidFill>
              </a:rPr>
              <a:t> UI</a:t>
            </a:r>
            <a:r>
              <a:rPr lang="ru-RU" sz="1451" dirty="0">
                <a:solidFill>
                  <a:schemeClr val="tx1"/>
                </a:solidFill>
              </a:rPr>
              <a:t> библиотека. </a:t>
            </a:r>
            <a:br>
              <a:rPr lang="ru-RU" sz="1451" dirty="0">
                <a:solidFill>
                  <a:schemeClr val="tx1"/>
                </a:solidFill>
              </a:rPr>
            </a:br>
            <a:r>
              <a:rPr lang="ru-RU" sz="1451" dirty="0">
                <a:solidFill>
                  <a:schemeClr val="tx1"/>
                </a:solidFill>
              </a:rPr>
              <a:t>(</a:t>
            </a:r>
            <a:r>
              <a:rPr lang="en-US" sz="1451" dirty="0">
                <a:solidFill>
                  <a:schemeClr val="tx1"/>
                </a:solidFill>
              </a:rPr>
              <a:t>Android, iOS</a:t>
            </a:r>
            <a:r>
              <a:rPr lang="ru-RU" sz="1451" dirty="0">
                <a:solidFill>
                  <a:schemeClr val="tx1"/>
                </a:solidFill>
              </a:rPr>
              <a:t>).</a:t>
            </a:r>
          </a:p>
          <a:p>
            <a:r>
              <a:rPr lang="ru-RU" sz="1451" dirty="0">
                <a:solidFill>
                  <a:schemeClr val="tx1"/>
                </a:solidFill>
              </a:rPr>
              <a:t>Никакой связи  </a:t>
            </a:r>
            <a:r>
              <a:rPr lang="en-US" sz="1451" dirty="0">
                <a:solidFill>
                  <a:schemeClr val="tx1"/>
                </a:solidFill>
              </a:rPr>
              <a:t>FMX</a:t>
            </a:r>
            <a:r>
              <a:rPr lang="ru-RU" sz="1451" dirty="0">
                <a:solidFill>
                  <a:schemeClr val="tx1"/>
                </a:solidFill>
              </a:rPr>
              <a:t>.</a:t>
            </a:r>
          </a:p>
          <a:p>
            <a:r>
              <a:rPr lang="ru-RU" sz="1451" dirty="0">
                <a:solidFill>
                  <a:schemeClr val="tx1"/>
                </a:solidFill>
              </a:rPr>
              <a:t>100% </a:t>
            </a:r>
            <a:r>
              <a:rPr lang="ru-RU" sz="1451" dirty="0" err="1">
                <a:solidFill>
                  <a:schemeClr val="tx1"/>
                </a:solidFill>
              </a:rPr>
              <a:t>нативная</a:t>
            </a:r>
            <a:r>
              <a:rPr lang="ru-RU" sz="1451" dirty="0">
                <a:solidFill>
                  <a:schemeClr val="tx1"/>
                </a:solidFill>
              </a:rPr>
              <a:t> библиотека.</a:t>
            </a:r>
            <a:endParaRPr lang="en-US" sz="1451" dirty="0">
              <a:solidFill>
                <a:schemeClr val="tx1"/>
              </a:solidFill>
            </a:endParaRPr>
          </a:p>
          <a:p>
            <a:r>
              <a:rPr lang="ru-RU" sz="1451" dirty="0">
                <a:solidFill>
                  <a:schemeClr val="tx1"/>
                </a:solidFill>
              </a:rPr>
              <a:t>Высокая скорость работы компонентов</a:t>
            </a:r>
          </a:p>
          <a:p>
            <a:r>
              <a:rPr lang="en-US" sz="1451" dirty="0">
                <a:solidFill>
                  <a:schemeClr val="tx1"/>
                </a:solidFill>
              </a:rPr>
              <a:t>“Look And Feel”</a:t>
            </a:r>
            <a:r>
              <a:rPr lang="ru-RU" sz="1451" dirty="0">
                <a:solidFill>
                  <a:schemeClr val="tx1"/>
                </a:solidFill>
              </a:rPr>
              <a:t>, никаких </a:t>
            </a:r>
            <a:r>
              <a:rPr lang="en-US" sz="1451" dirty="0">
                <a:solidFill>
                  <a:schemeClr val="tx1"/>
                </a:solidFill>
              </a:rPr>
              <a:t>“</a:t>
            </a:r>
            <a:r>
              <a:rPr lang="ru-RU" sz="1451" dirty="0">
                <a:solidFill>
                  <a:schemeClr val="tx1"/>
                </a:solidFill>
              </a:rPr>
              <a:t>похожих</a:t>
            </a:r>
            <a:r>
              <a:rPr lang="en-US" sz="1451" dirty="0">
                <a:solidFill>
                  <a:schemeClr val="tx1"/>
                </a:solidFill>
              </a:rPr>
              <a:t>”</a:t>
            </a:r>
            <a:r>
              <a:rPr lang="ru-RU" sz="1451" dirty="0">
                <a:solidFill>
                  <a:schemeClr val="tx1"/>
                </a:solidFill>
              </a:rPr>
              <a:t> поведений </a:t>
            </a:r>
            <a:r>
              <a:rPr lang="ru-RU" sz="1451" dirty="0" err="1">
                <a:solidFill>
                  <a:schemeClr val="tx1"/>
                </a:solidFill>
              </a:rPr>
              <a:t>контролов</a:t>
            </a:r>
            <a:r>
              <a:rPr lang="ru-RU" sz="1451" dirty="0">
                <a:solidFill>
                  <a:schemeClr val="tx1"/>
                </a:solidFill>
              </a:rPr>
              <a:t>.</a:t>
            </a:r>
          </a:p>
          <a:p>
            <a:r>
              <a:rPr lang="ru-RU" sz="1451" dirty="0">
                <a:solidFill>
                  <a:schemeClr val="tx1"/>
                </a:solidFill>
              </a:rPr>
              <a:t>Проектирование с учетом мобильной специфики.</a:t>
            </a:r>
          </a:p>
          <a:p>
            <a:r>
              <a:rPr lang="ru-RU" sz="1451" dirty="0">
                <a:solidFill>
                  <a:schemeClr val="tx1"/>
                </a:solidFill>
              </a:rPr>
              <a:t>Специальные мобильные компоненты.</a:t>
            </a:r>
          </a:p>
          <a:p>
            <a:r>
              <a:rPr lang="ru-RU" sz="1451" dirty="0">
                <a:solidFill>
                  <a:schemeClr val="tx1"/>
                </a:solidFill>
              </a:rPr>
              <a:t>Высокое качество </a:t>
            </a:r>
            <a:r>
              <a:rPr lang="ru-RU" sz="1451" dirty="0" err="1">
                <a:solidFill>
                  <a:schemeClr val="tx1"/>
                </a:solidFill>
              </a:rPr>
              <a:t>отрисовки</a:t>
            </a:r>
            <a:r>
              <a:rPr lang="ru-RU" sz="1451" dirty="0">
                <a:solidFill>
                  <a:schemeClr val="tx1"/>
                </a:solidFill>
              </a:rPr>
              <a:t> графика.</a:t>
            </a:r>
          </a:p>
          <a:p>
            <a:r>
              <a:rPr lang="ru-RU" sz="1451" dirty="0">
                <a:solidFill>
                  <a:schemeClr val="tx1"/>
                </a:solidFill>
              </a:rPr>
              <a:t>Расширяемость.</a:t>
            </a:r>
          </a:p>
          <a:p>
            <a:r>
              <a:rPr lang="ru-RU" sz="1451" dirty="0">
                <a:solidFill>
                  <a:schemeClr val="tx1"/>
                </a:solidFill>
              </a:rPr>
              <a:t>Модульность.</a:t>
            </a:r>
          </a:p>
          <a:p>
            <a:r>
              <a:rPr lang="ru-RU" sz="1451" dirty="0">
                <a:solidFill>
                  <a:schemeClr val="tx1"/>
                </a:solidFill>
              </a:rPr>
              <a:t>Полноценный самостоятельный дизайнер.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30" y="1690716"/>
            <a:ext cx="1811037" cy="3622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67" y="2215311"/>
            <a:ext cx="1810265" cy="36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56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99" y="4080449"/>
            <a:ext cx="8012428" cy="2708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650" y="501967"/>
            <a:ext cx="48101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2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02" y="739140"/>
            <a:ext cx="7699573" cy="53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31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5" y="1553431"/>
            <a:ext cx="8607559" cy="3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9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7" y="1074335"/>
            <a:ext cx="8089407" cy="47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6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1556" y="2402379"/>
            <a:ext cx="48961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Есть ли еще перспективные методы мониторинга и предсказание НС?</a:t>
            </a:r>
          </a:p>
        </p:txBody>
      </p:sp>
    </p:spTree>
    <p:extLst>
      <p:ext uri="{BB962C8B-B14F-4D97-AF65-F5344CB8AC3E}">
        <p14:creationId xmlns:p14="http://schemas.microsoft.com/office/powerpoint/2010/main" val="901387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7113" y="594580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Как </a:t>
            </a:r>
            <a:r>
              <a:rPr lang="ru-RU" sz="3600" dirty="0" err="1"/>
              <a:t>мониторировать</a:t>
            </a:r>
            <a:r>
              <a:rPr lang="ru-RU" sz="36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AFC5C-2803-B046-9B88-7F182FF98055}"/>
              </a:ext>
            </a:extLst>
          </p:cNvPr>
          <p:cNvSpPr txBox="1"/>
          <p:nvPr/>
        </p:nvSpPr>
        <p:spPr>
          <a:xfrm>
            <a:off x="1837113" y="1435382"/>
            <a:ext cx="560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Можно ли предвидеть?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370811" y="5570982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в черном ящике????</a:t>
            </a:r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BC2C11B1-3574-D649-8EFB-BC485AA12DBE}"/>
              </a:ext>
            </a:extLst>
          </p:cNvPr>
          <p:cNvSpPr/>
          <p:nvPr/>
        </p:nvSpPr>
        <p:spPr>
          <a:xfrm>
            <a:off x="4101091" y="2374537"/>
            <a:ext cx="1074822" cy="2903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73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10" y="1085764"/>
            <a:ext cx="7239004" cy="47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46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10" y="1085764"/>
            <a:ext cx="7239004" cy="47913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4826" y="309942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https://github.com/HemulGM/ChatGPT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6234" y="6283588"/>
            <a:ext cx="39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Малинин Геннадий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2598798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6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9091" y="1360991"/>
            <a:ext cx="69328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3. Субъекты обращения лекарственных средств в порядке, установленном уполномоченным федеральным органом исполнительной власти, обязаны сообщать в уполномоченный федеральный орган исполнительной власти о побочных действиях, нежелательных реакциях, серьезных нежелательных реакциях, непредвиденных нежелательных реакциях при применении лекарственных препаратов, об индивидуальной непереносимости, отсутствии эффективности лекарственных препаратов, а также об иных фактах и обстоятельствах, представляющих угрозу жизни или здоровью человека либо животного при применении лекарственных препаратов и выявленных на всех этапах обращения лекарственных препаратов в Российской Федерации и других государствах.</a:t>
            </a:r>
          </a:p>
        </p:txBody>
      </p:sp>
    </p:spTree>
    <p:extLst>
      <p:ext uri="{BB962C8B-B14F-4D97-AF65-F5344CB8AC3E}">
        <p14:creationId xmlns:p14="http://schemas.microsoft.com/office/powerpoint/2010/main" val="169919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1265" y="2502132"/>
            <a:ext cx="369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Работать вручную?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0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pic>
        <p:nvPicPr>
          <p:cNvPr id="6" name="bandicam 2023-05-16 10-49-57-96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1246" y="1996069"/>
            <a:ext cx="6271155" cy="42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590800"/>
            <a:ext cx="77057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836" y="2058672"/>
            <a:ext cx="6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Разработать паттерны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1836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836" y="2058672"/>
            <a:ext cx="6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Разработать паттерны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92" y="2669890"/>
            <a:ext cx="6438900" cy="57150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100647" y="3008797"/>
            <a:ext cx="993893" cy="117250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201295" y="3088000"/>
            <a:ext cx="1022465" cy="109330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58192" y="4206567"/>
            <a:ext cx="2955866" cy="606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96198" y="4226290"/>
            <a:ext cx="2955866" cy="606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Препарат (ы)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070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836" y="2058672"/>
            <a:ext cx="6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Разработать паттерны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876" y="2662616"/>
            <a:ext cx="4546195" cy="37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75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836" y="2058672"/>
            <a:ext cx="6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Разработать паттерны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58400" y="2847281"/>
            <a:ext cx="481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ЛС + НС =</a:t>
            </a:r>
          </a:p>
          <a:p>
            <a:r>
              <a:rPr lang="ru-RU" dirty="0" smtClean="0"/>
              <a:t>ЛС + перечень НПР = </a:t>
            </a:r>
          </a:p>
          <a:p>
            <a:r>
              <a:rPr lang="ru-RU" dirty="0" smtClean="0"/>
              <a:t>ЛС + лаб. анализы =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9014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836" y="2058672"/>
            <a:ext cx="6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Разработать паттерны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58400" y="2847281"/>
            <a:ext cx="481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ЛС + НС =</a:t>
            </a:r>
          </a:p>
          <a:p>
            <a:r>
              <a:rPr lang="ru-RU" dirty="0" smtClean="0"/>
              <a:t>ЛС + перечень НПР = </a:t>
            </a:r>
          </a:p>
          <a:p>
            <a:r>
              <a:rPr lang="ru-RU" dirty="0" smtClean="0"/>
              <a:t>ЛС + лаб. анализы =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3770611"/>
            <a:ext cx="65246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8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942" y="1454728"/>
            <a:ext cx="46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Концепция использования: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836" y="2058672"/>
            <a:ext cx="67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Разработать паттерны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58400" y="2847281"/>
            <a:ext cx="481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ЛС + НС =</a:t>
            </a:r>
          </a:p>
          <a:p>
            <a:r>
              <a:rPr lang="ru-RU" dirty="0" smtClean="0"/>
              <a:t>ЛС + перечень НПР = </a:t>
            </a:r>
          </a:p>
          <a:p>
            <a:r>
              <a:rPr lang="ru-RU" dirty="0" smtClean="0"/>
              <a:t>ЛС + лаб. анализы =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3770611"/>
            <a:ext cx="6524625" cy="1733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4392" y="5777346"/>
            <a:ext cx="36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продолжать беседу….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141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478280"/>
            <a:ext cx="67341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328" y="706582"/>
            <a:ext cx="599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Этот порядок определяется тремя документами: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96" y="1447541"/>
            <a:ext cx="8388301" cy="43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886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478280"/>
            <a:ext cx="6734175" cy="2438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478280"/>
            <a:ext cx="6718391" cy="38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169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478280"/>
            <a:ext cx="6734175" cy="2438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478280"/>
            <a:ext cx="6718391" cy="3800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8429" y="5295208"/>
            <a:ext cx="4871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Но! Это не медицинские источник информации! </a:t>
            </a:r>
            <a:r>
              <a:rPr lang="en-US" dirty="0" err="1" smtClean="0">
                <a:solidFill>
                  <a:srgbClr val="FF0000"/>
                </a:solidFill>
              </a:rPr>
              <a:t>ChatGPT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выбран как концепт!</a:t>
            </a:r>
          </a:p>
          <a:p>
            <a:endParaRPr lang="ru-RU" dirty="0" smtClean="0"/>
          </a:p>
          <a:p>
            <a:r>
              <a:rPr lang="ru-RU" dirty="0" smtClean="0"/>
              <a:t>Основан в основном на иностранных источниках… Требует проверки!!!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1824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492840" y="401565"/>
            <a:ext cx="2535382" cy="78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ИИ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ChatGPT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06" y="1379913"/>
            <a:ext cx="7944066" cy="49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643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8029" y="598517"/>
            <a:ext cx="470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Дополнительно: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9863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971" y="0"/>
            <a:ext cx="6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Мониторинг НПР, событий, фиксация.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8029" y="598517"/>
            <a:ext cx="470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Дополнительно: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430741"/>
            <a:ext cx="8124825" cy="3381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969" y="5128953"/>
            <a:ext cx="738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фармакотерапии на предмет соответствия стандартов и рекомендаций. Плюс дозы, кратность введения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0701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982605-B68E-FE4B-8643-0EA2C69C117B}"/>
              </a:ext>
            </a:extLst>
          </p:cNvPr>
          <p:cNvSpPr/>
          <p:nvPr/>
        </p:nvSpPr>
        <p:spPr>
          <a:xfrm>
            <a:off x="962893" y="497522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врачом, консультации фармаколога.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0CE8F1-ECAF-8341-96ED-BC4B4245ED7B}"/>
              </a:ext>
            </a:extLst>
          </p:cNvPr>
          <p:cNvSpPr/>
          <p:nvPr/>
        </p:nvSpPr>
        <p:spPr>
          <a:xfrm>
            <a:off x="383773" y="2844240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триггеров в </a:t>
            </a:r>
            <a:r>
              <a:rPr lang="ru-RU" dirty="0" smtClean="0">
                <a:solidFill>
                  <a:srgbClr val="FF0000"/>
                </a:solidFill>
              </a:rPr>
              <a:t>МИС и анализ ИБ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29F94A-C8D4-834F-9B47-59F542290A9F}"/>
              </a:ext>
            </a:extLst>
          </p:cNvPr>
          <p:cNvSpPr/>
          <p:nvPr/>
        </p:nvSpPr>
        <p:spPr>
          <a:xfrm>
            <a:off x="5407213" y="497521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 НПР вследствие взаимодействий ЛС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6086303" y="2885802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A5E878-3CE8-0E48-BD75-9C4FC405C81E}"/>
              </a:ext>
            </a:extLst>
          </p:cNvPr>
          <p:cNvSpPr/>
          <p:nvPr/>
        </p:nvSpPr>
        <p:spPr>
          <a:xfrm>
            <a:off x="3115890" y="5226631"/>
            <a:ext cx="2535382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Информирование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РЗН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225" y="3199772"/>
            <a:ext cx="157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ФН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66404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5D4A5D-6962-EB4E-AC80-98E9CB161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9" y="1630440"/>
            <a:ext cx="7814196" cy="4379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570" y="0"/>
            <a:ext cx="3803073" cy="673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0315" y="963407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279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5" y="400110"/>
            <a:ext cx="6972300" cy="2981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7070" y="3781545"/>
            <a:ext cx="7179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9. </a:t>
            </a:r>
            <a:r>
              <a:rPr lang="ru-RU" dirty="0">
                <a:solidFill>
                  <a:srgbClr val="FF0000"/>
                </a:solidFill>
              </a:rPr>
              <a:t>Сообщения субъектов </a:t>
            </a:r>
            <a:r>
              <a:rPr lang="ru-RU" dirty="0"/>
              <a:t>обращения лекарственных средств, за исключением юридических лиц, на имя которых выданы разрешения на проведение клинических исследований в Российской Федерации, </a:t>
            </a:r>
            <a:r>
              <a:rPr lang="ru-RU" dirty="0">
                <a:solidFill>
                  <a:srgbClr val="FF0000"/>
                </a:solidFill>
              </a:rPr>
              <a:t>направляются в Росздравнадзор по рекомендуемому образцу </a:t>
            </a:r>
            <a:r>
              <a:rPr lang="ru-RU" dirty="0"/>
              <a:t>"Извещения о нежелательной реакции или отсутствии терапевтического эффекта лекарственного препарата", приведенному в приложении N 1 к настоящему 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123818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70" y="0"/>
            <a:ext cx="379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Законодательная база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3" y="726584"/>
            <a:ext cx="6001530" cy="5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1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1372</TotalTime>
  <Words>1284</Words>
  <Application>Microsoft Office PowerPoint</Application>
  <PresentationFormat>Экран (4:3)</PresentationFormat>
  <Paragraphs>216</Paragraphs>
  <Slides>76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2" baseType="lpstr">
      <vt:lpstr>Arial</vt:lpstr>
      <vt:lpstr>Calibri</vt:lpstr>
      <vt:lpstr>Times New Roman</vt:lpstr>
      <vt:lpstr>Trebuchet MS</vt:lpstr>
      <vt:lpstr>Wingdings 3</vt:lpstr>
      <vt:lpstr>Аспект</vt:lpstr>
      <vt:lpstr> Фармаконадзор + МИС:  2+3 равно ли 5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Коротко об FGX Native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Цветов</dc:creator>
  <cp:lastModifiedBy>Виталий Михайлович Цветов</cp:lastModifiedBy>
  <cp:revision>103</cp:revision>
  <cp:lastPrinted>2022-02-01T04:23:32Z</cp:lastPrinted>
  <dcterms:created xsi:type="dcterms:W3CDTF">2022-02-01T04:22:25Z</dcterms:created>
  <dcterms:modified xsi:type="dcterms:W3CDTF">2023-05-16T09:26:05Z</dcterms:modified>
</cp:coreProperties>
</file>