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2" r:id="rId1"/>
  </p:sldMasterIdLst>
  <p:sldIdLst>
    <p:sldId id="256" r:id="rId2"/>
    <p:sldId id="271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73" r:id="rId14"/>
    <p:sldId id="374" r:id="rId15"/>
    <p:sldId id="375" r:id="rId16"/>
    <p:sldId id="332" r:id="rId17"/>
    <p:sldId id="319" r:id="rId18"/>
    <p:sldId id="333" r:id="rId19"/>
    <p:sldId id="334" r:id="rId20"/>
    <p:sldId id="335" r:id="rId21"/>
    <p:sldId id="337" r:id="rId22"/>
    <p:sldId id="336" r:id="rId23"/>
    <p:sldId id="338" r:id="rId24"/>
    <p:sldId id="339" r:id="rId25"/>
    <p:sldId id="340" r:id="rId26"/>
    <p:sldId id="388" r:id="rId27"/>
    <p:sldId id="389" r:id="rId28"/>
    <p:sldId id="376" r:id="rId29"/>
    <p:sldId id="341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84" r:id="rId45"/>
    <p:sldId id="349" r:id="rId46"/>
    <p:sldId id="350" r:id="rId47"/>
    <p:sldId id="351" r:id="rId48"/>
    <p:sldId id="369" r:id="rId49"/>
    <p:sldId id="352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360" r:id="rId58"/>
    <p:sldId id="361" r:id="rId59"/>
    <p:sldId id="362" r:id="rId60"/>
    <p:sldId id="363" r:id="rId61"/>
    <p:sldId id="370" r:id="rId62"/>
    <p:sldId id="371" r:id="rId63"/>
    <p:sldId id="372" r:id="rId64"/>
    <p:sldId id="364" r:id="rId65"/>
    <p:sldId id="365" r:id="rId66"/>
    <p:sldId id="385" r:id="rId67"/>
    <p:sldId id="367" r:id="rId68"/>
    <p:sldId id="386" r:id="rId69"/>
    <p:sldId id="366" r:id="rId70"/>
    <p:sldId id="387" r:id="rId71"/>
    <p:sldId id="321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0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54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74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1692" y="947900"/>
            <a:ext cx="7384648" cy="2911922"/>
          </a:xfrm>
        </p:spPr>
        <p:txBody>
          <a:bodyPr>
            <a:normAutofit/>
          </a:bodyPr>
          <a:lstStyle/>
          <a:p>
            <a:r>
              <a:rPr lang="ru-RU" dirty="0">
                <a:latin typeface="Lucida Grande CY"/>
                <a:cs typeface="Lucida Grande CY"/>
              </a:rPr>
              <a:t>Модификации </a:t>
            </a:r>
            <a:r>
              <a:rPr lang="en-US" dirty="0" err="1">
                <a:latin typeface="Lucida Grande CY"/>
                <a:cs typeface="Lucida Grande CY"/>
              </a:rPr>
              <a:t>abc-ven</a:t>
            </a:r>
            <a:r>
              <a:rPr lang="en-US" dirty="0">
                <a:latin typeface="Lucida Grande CY"/>
                <a:cs typeface="Lucida Grande CY"/>
              </a:rPr>
              <a:t> </a:t>
            </a:r>
            <a:r>
              <a:rPr lang="ru-RU" dirty="0">
                <a:latin typeface="Lucida Grande CY"/>
                <a:cs typeface="Lucida Grande CY"/>
              </a:rPr>
              <a:t>анализа с целью оптимизации закупа лекарственных средств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7094" y="4651949"/>
            <a:ext cx="5714228" cy="1405467"/>
          </a:xfrm>
        </p:spPr>
        <p:txBody>
          <a:bodyPr>
            <a:normAutofit/>
          </a:bodyPr>
          <a:lstStyle/>
          <a:p>
            <a:r>
              <a:rPr lang="ru-RU" dirty="0"/>
              <a:t>Цветов В.М., к.м.н.</a:t>
            </a:r>
          </a:p>
          <a:p>
            <a:r>
              <a:rPr lang="ru-RU" dirty="0"/>
              <a:t>ФГБУ «ФЦССХ» Минздрава России (г. Челябинск)</a:t>
            </a:r>
          </a:p>
        </p:txBody>
      </p:sp>
    </p:spTree>
    <p:extLst>
      <p:ext uri="{BB962C8B-B14F-4D97-AF65-F5344CB8AC3E}">
        <p14:creationId xmlns:p14="http://schemas.microsoft.com/office/powerpoint/2010/main" val="1993716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AB171D-A4BE-2342-9C6D-4DD86FE62B65}"/>
              </a:ext>
            </a:extLst>
          </p:cNvPr>
          <p:cNvSpPr txBox="1"/>
          <p:nvPr/>
        </p:nvSpPr>
        <p:spPr>
          <a:xfrm>
            <a:off x="1255921" y="1663547"/>
            <a:ext cx="66872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АВС анализ проводят совместно с </a:t>
            </a:r>
            <a:r>
              <a:rPr lang="en-US" sz="4000" dirty="0"/>
              <a:t>VEN </a:t>
            </a:r>
            <a:r>
              <a:rPr lang="ru-RU" sz="4000" dirty="0"/>
              <a:t>анализом</a:t>
            </a:r>
          </a:p>
        </p:txBody>
      </p:sp>
    </p:spTree>
    <p:extLst>
      <p:ext uri="{BB962C8B-B14F-4D97-AF65-F5344CB8AC3E}">
        <p14:creationId xmlns:p14="http://schemas.microsoft.com/office/powerpoint/2010/main" val="1351184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15D27C-9582-0841-B659-CA8460EE3390}"/>
              </a:ext>
            </a:extLst>
          </p:cNvPr>
          <p:cNvSpPr/>
          <p:nvPr/>
        </p:nvSpPr>
        <p:spPr>
          <a:xfrm>
            <a:off x="611437" y="329584"/>
            <a:ext cx="8014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NewRomanPS"/>
              </a:rPr>
              <a:t>Определение приоритетных лекарственных препаратов (</a:t>
            </a:r>
            <a:r>
              <a:rPr lang="en-US" b="1" dirty="0">
                <a:latin typeface="TimesNewRomanPS"/>
              </a:rPr>
              <a:t>VEN-</a:t>
            </a:r>
            <a:r>
              <a:rPr lang="ru-RU" b="1" dirty="0">
                <a:latin typeface="TimesNewRomanPS"/>
              </a:rPr>
              <a:t>анализ)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89F84E-B9C2-DA46-946B-6378DA7C1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47" y="1251197"/>
            <a:ext cx="8328752" cy="177972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4B866B-8EA4-A942-BDD4-D3755A91BD78}"/>
              </a:ext>
            </a:extLst>
          </p:cNvPr>
          <p:cNvSpPr/>
          <p:nvPr/>
        </p:nvSpPr>
        <p:spPr>
          <a:xfrm>
            <a:off x="3737486" y="3398534"/>
            <a:ext cx="1470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NewRomanPS"/>
              </a:rPr>
              <a:t>VEN-</a:t>
            </a:r>
            <a:r>
              <a:rPr lang="ru-RU" b="1" dirty="0">
                <a:latin typeface="TimesNewRomanPS"/>
              </a:rPr>
              <a:t>анализ</a:t>
            </a:r>
            <a:endParaRPr lang="ru-RU" dirty="0"/>
          </a:p>
        </p:txBody>
      </p:sp>
      <p:sp>
        <p:nvSpPr>
          <p:cNvPr id="7" name="Стрелка вниз 6">
            <a:extLst>
              <a:ext uri="{FF2B5EF4-FFF2-40B4-BE49-F238E27FC236}">
                <a16:creationId xmlns:a16="http://schemas.microsoft.com/office/drawing/2014/main" id="{5BB302AD-275E-D840-978A-AE39329D2221}"/>
              </a:ext>
            </a:extLst>
          </p:cNvPr>
          <p:cNvSpPr/>
          <p:nvPr/>
        </p:nvSpPr>
        <p:spPr>
          <a:xfrm rot="2127331">
            <a:off x="3393194" y="3793793"/>
            <a:ext cx="462709" cy="11677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14EE27A-DBE8-B341-8580-832F4DB13CFE}"/>
              </a:ext>
            </a:extLst>
          </p:cNvPr>
          <p:cNvSpPr/>
          <p:nvPr/>
        </p:nvSpPr>
        <p:spPr>
          <a:xfrm>
            <a:off x="1090670" y="5026073"/>
            <a:ext cx="2853368" cy="1255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VN</a:t>
            </a:r>
          </a:p>
          <a:p>
            <a:pPr algn="ctr"/>
            <a:r>
              <a:rPr lang="ru-RU" dirty="0"/>
              <a:t>формальный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5C3E45C-080B-494B-ABA7-99495A24238C}"/>
              </a:ext>
            </a:extLst>
          </p:cNvPr>
          <p:cNvSpPr/>
          <p:nvPr/>
        </p:nvSpPr>
        <p:spPr>
          <a:xfrm>
            <a:off x="5001579" y="5023203"/>
            <a:ext cx="2853368" cy="1255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VEN</a:t>
            </a:r>
          </a:p>
          <a:p>
            <a:pPr algn="ctr"/>
            <a:r>
              <a:rPr lang="ru-RU" dirty="0"/>
              <a:t>экспертный</a:t>
            </a:r>
          </a:p>
        </p:txBody>
      </p:sp>
      <p:sp>
        <p:nvSpPr>
          <p:cNvPr id="10" name="Стрелка вниз 9">
            <a:extLst>
              <a:ext uri="{FF2B5EF4-FFF2-40B4-BE49-F238E27FC236}">
                <a16:creationId xmlns:a16="http://schemas.microsoft.com/office/drawing/2014/main" id="{85A4D691-E9A6-9044-B7F4-ABAAB9565CF5}"/>
              </a:ext>
            </a:extLst>
          </p:cNvPr>
          <p:cNvSpPr/>
          <p:nvPr/>
        </p:nvSpPr>
        <p:spPr>
          <a:xfrm rot="19359888">
            <a:off x="5076939" y="3834743"/>
            <a:ext cx="462709" cy="11677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030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783B1F-B7AB-1F46-8238-D09A6D73F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683" y="3169108"/>
            <a:ext cx="6324600" cy="33401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C4A19C-B489-704B-9147-DE98F52DE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083" y="247038"/>
            <a:ext cx="57658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65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D59D60-3329-9944-867E-CA97D312D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10" y="371991"/>
            <a:ext cx="5766688" cy="5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71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352" y="508603"/>
            <a:ext cx="57721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286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600218" y="608675"/>
            <a:ext cx="5974204" cy="5316234"/>
            <a:chOff x="1475656" y="908720"/>
            <a:chExt cx="5773737" cy="521017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908720"/>
              <a:ext cx="5773737" cy="521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Стрелка влево 6"/>
            <p:cNvSpPr/>
            <p:nvPr/>
          </p:nvSpPr>
          <p:spPr>
            <a:xfrm>
              <a:off x="2682642" y="1052736"/>
              <a:ext cx="1800200" cy="288032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трелка влево 7"/>
            <p:cNvSpPr/>
            <p:nvPr/>
          </p:nvSpPr>
          <p:spPr>
            <a:xfrm rot="16200000">
              <a:off x="1186923" y="1701659"/>
              <a:ext cx="1044116" cy="322333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80865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26AA3A-6718-C047-BF2C-DAA613874BA3}"/>
              </a:ext>
            </a:extLst>
          </p:cNvPr>
          <p:cNvSpPr txBox="1"/>
          <p:nvPr/>
        </p:nvSpPr>
        <p:spPr>
          <a:xfrm>
            <a:off x="1380147" y="2112073"/>
            <a:ext cx="656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Все делать вручную?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Excel?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153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594" y="1092410"/>
            <a:ext cx="6616246" cy="5176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2594" y="312516"/>
            <a:ext cx="647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http://</a:t>
            </a:r>
            <a:r>
              <a:rPr lang="en-US" sz="3600" dirty="0" err="1">
                <a:solidFill>
                  <a:srgbClr val="00B0F0"/>
                </a:solidFill>
              </a:rPr>
              <a:t>pharmsuite.ru</a:t>
            </a:r>
            <a:endParaRPr lang="ru-RU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37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3A0C8C-FCD1-0041-8E63-41E9631D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951" y="1296210"/>
            <a:ext cx="6772925" cy="33383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C70185-25F9-C84A-AB9A-3C1226029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972" y="3673794"/>
            <a:ext cx="476557" cy="37295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3E7EEBE8-3B7C-2C46-85D5-2FCB45692563}"/>
              </a:ext>
            </a:extLst>
          </p:cNvPr>
          <p:cNvSpPr/>
          <p:nvPr/>
        </p:nvSpPr>
        <p:spPr>
          <a:xfrm>
            <a:off x="1131951" y="1648919"/>
            <a:ext cx="3235569" cy="1037493"/>
          </a:xfrm>
          <a:prstGeom prst="ellipse">
            <a:avLst/>
          </a:prstGeom>
          <a:solidFill>
            <a:schemeClr val="tx1">
              <a:alpha val="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421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82A8B-7157-3F49-8652-E5EE8116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88" y="0"/>
            <a:ext cx="8692308" cy="1312480"/>
          </a:xfrm>
        </p:spPr>
        <p:txBody>
          <a:bodyPr>
            <a:normAutofit/>
          </a:bodyPr>
          <a:lstStyle/>
          <a:p>
            <a:r>
              <a:rPr lang="ru-RU" sz="2400" dirty="0"/>
              <a:t>Заполнение списка препаратов (ручной режим)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33D687-8B64-0044-9B28-3F8907AFE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46" y="1312480"/>
            <a:ext cx="6461392" cy="430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02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1346" y="5821125"/>
            <a:ext cx="5714228" cy="791920"/>
          </a:xfrm>
        </p:spPr>
        <p:txBody>
          <a:bodyPr>
            <a:normAutofit/>
          </a:bodyPr>
          <a:lstStyle/>
          <a:p>
            <a:r>
              <a:rPr lang="ru-RU" dirty="0"/>
              <a:t>Цветов В.М., к.м.н.</a:t>
            </a:r>
          </a:p>
          <a:p>
            <a:r>
              <a:rPr lang="ru-RU" dirty="0"/>
              <a:t>ФГБУ «ФЦССХ» Минздрава России (г. Челябинск)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6944" y="1301876"/>
            <a:ext cx="77830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В докладе отсутствует конфликт интересов между докладчиком и организациями, включая, фармакологические фирмы, компании разработчики и продавцы программных разработок и баз данных.</a:t>
            </a:r>
          </a:p>
        </p:txBody>
      </p:sp>
    </p:spTree>
    <p:extLst>
      <p:ext uri="{BB962C8B-B14F-4D97-AF65-F5344CB8AC3E}">
        <p14:creationId xmlns:p14="http://schemas.microsoft.com/office/powerpoint/2010/main" val="45647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82A8B-7157-3F49-8652-E5EE8116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88" y="0"/>
            <a:ext cx="8692308" cy="1312480"/>
          </a:xfrm>
        </p:spPr>
        <p:txBody>
          <a:bodyPr>
            <a:normAutofit/>
          </a:bodyPr>
          <a:lstStyle/>
          <a:p>
            <a:r>
              <a:rPr lang="ru-RU" sz="2400" dirty="0"/>
              <a:t>Заполнение списка препаратов (ручной режим)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A0D376-F489-834A-9D7D-384577B95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41" y="1123294"/>
            <a:ext cx="6533002" cy="436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74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67943" y="1000261"/>
            <a:ext cx="770572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 dirty="0"/>
              <a:t>Под отделением понимается любая лечебная единица клиники. </a:t>
            </a:r>
            <a:endParaRPr lang="en-US" altLang="ru-RU" sz="2400" dirty="0"/>
          </a:p>
          <a:p>
            <a:pPr>
              <a:spcBef>
                <a:spcPct val="50000"/>
              </a:spcBef>
            </a:pPr>
            <a:r>
              <a:rPr lang="ru-RU" altLang="ru-RU" sz="2400" dirty="0"/>
              <a:t>Есть категория «без отделения». Это препараты которые пришли в аптеку. Если нужно АВС анализ по отделениям, то нужно вводить в программу два раза. Первый как «Без отделения», а второй с указанием отделения.</a:t>
            </a:r>
          </a:p>
          <a:p>
            <a:pPr>
              <a:spcBef>
                <a:spcPct val="50000"/>
              </a:spcBef>
            </a:pPr>
            <a:r>
              <a:rPr lang="ru-RU" altLang="ru-RU" sz="2400" dirty="0"/>
              <a:t>Таким образом одна поставка препарата может фигурировать в программе насколько раз, но сам анализ их разграничит и путаницы не будет.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1750011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404948" y="1005841"/>
            <a:ext cx="1724297" cy="4193177"/>
            <a:chOff x="339635" y="901338"/>
            <a:chExt cx="1724297" cy="419317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39635" y="901338"/>
              <a:ext cx="1724297" cy="41931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404948" y="2240279"/>
              <a:ext cx="1593669" cy="13193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/>
                <a:t>Лефлобакт</a:t>
              </a:r>
              <a:endParaRPr lang="ru-RU" dirty="0"/>
            </a:p>
            <a:p>
              <a:pPr algn="ctr"/>
              <a:r>
                <a:rPr lang="ru-RU" dirty="0"/>
                <a:t>100 </a:t>
              </a:r>
              <a:r>
                <a:rPr lang="ru-RU" dirty="0" err="1"/>
                <a:t>фл</a:t>
              </a:r>
              <a:endParaRPr lang="ru-RU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348446" y="1005840"/>
            <a:ext cx="1998617" cy="4193177"/>
            <a:chOff x="2468880" y="901338"/>
            <a:chExt cx="1998617" cy="419317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468880" y="901338"/>
              <a:ext cx="1998617" cy="41931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100 </a:t>
              </a:r>
              <a:r>
                <a:rPr lang="ru-RU" dirty="0" err="1"/>
                <a:t>фл</a:t>
              </a:r>
              <a:r>
                <a:rPr lang="ru-RU" dirty="0"/>
                <a:t> </a:t>
              </a:r>
            </a:p>
            <a:p>
              <a:r>
                <a:rPr lang="ru-RU" dirty="0"/>
                <a:t>«Без отделения»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677886" y="1123406"/>
              <a:ext cx="1580605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ПРИХОД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383382" y="1005841"/>
            <a:ext cx="2486298" cy="4193177"/>
            <a:chOff x="5129348" y="901337"/>
            <a:chExt cx="2486298" cy="419317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129348" y="901337"/>
              <a:ext cx="2486298" cy="41931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10 </a:t>
              </a:r>
              <a:r>
                <a:rPr lang="ru-RU" dirty="0" err="1"/>
                <a:t>фл</a:t>
              </a:r>
              <a:r>
                <a:rPr lang="ru-RU" dirty="0"/>
                <a:t>  хирургия</a:t>
              </a:r>
            </a:p>
            <a:p>
              <a:r>
                <a:rPr lang="ru-RU" dirty="0"/>
                <a:t>20 </a:t>
              </a:r>
              <a:r>
                <a:rPr lang="ru-RU" dirty="0" err="1"/>
                <a:t>фл</a:t>
              </a:r>
              <a:r>
                <a:rPr lang="ru-RU" dirty="0"/>
                <a:t> терапия</a:t>
              </a:r>
            </a:p>
            <a:p>
              <a:r>
                <a:rPr lang="ru-RU" dirty="0"/>
                <a:t>80 </a:t>
              </a:r>
              <a:r>
                <a:rPr lang="ru-RU" dirty="0" err="1"/>
                <a:t>фл</a:t>
              </a:r>
              <a:r>
                <a:rPr lang="ru-RU" dirty="0"/>
                <a:t>  ЛОР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394960" y="1123406"/>
              <a:ext cx="1606731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РАСХОД</a:t>
              </a:r>
            </a:p>
          </p:txBody>
        </p:sp>
      </p:grpSp>
      <p:sp>
        <p:nvSpPr>
          <p:cNvPr id="13" name="Стрелка вправо 12"/>
          <p:cNvSpPr/>
          <p:nvPr/>
        </p:nvSpPr>
        <p:spPr>
          <a:xfrm>
            <a:off x="2394857" y="2442754"/>
            <a:ext cx="531223" cy="143691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5623560" y="2442754"/>
            <a:ext cx="531223" cy="143691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4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74" y="1610268"/>
            <a:ext cx="7783804" cy="323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98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3A0C8C-FCD1-0041-8E63-41E9631D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33" y="1401313"/>
            <a:ext cx="6772925" cy="33383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C70185-25F9-C84A-AB9A-3C1226029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570" y="3791497"/>
            <a:ext cx="476557" cy="372958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366926" y="2551745"/>
            <a:ext cx="3235569" cy="1037493"/>
          </a:xfrm>
          <a:prstGeom prst="ellipse">
            <a:avLst/>
          </a:prstGeom>
          <a:solidFill>
            <a:schemeClr val="tx1">
              <a:alpha val="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694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2DC90B-9041-834A-96CE-198D9C767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814" y="1168709"/>
            <a:ext cx="6412947" cy="390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E95B9D-14C8-9E4E-81A0-02058D710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71" y="432895"/>
            <a:ext cx="8496300" cy="26289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0E7294-69D7-2548-BFFE-BEDF9CE8C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821" y="3353895"/>
            <a:ext cx="65024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20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2DC90B-9041-834A-96CE-198D9C767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814" y="1168709"/>
            <a:ext cx="6412947" cy="3901002"/>
          </a:xfrm>
          <a:prstGeom prst="rect">
            <a:avLst/>
          </a:prstGeom>
        </p:spPr>
      </p:pic>
      <p:sp>
        <p:nvSpPr>
          <p:cNvPr id="3" name="Стрелка вниз 2">
            <a:extLst>
              <a:ext uri="{FF2B5EF4-FFF2-40B4-BE49-F238E27FC236}">
                <a16:creationId xmlns:a16="http://schemas.microsoft.com/office/drawing/2014/main" id="{14372E58-F5DB-0548-BF47-6068BE7B6959}"/>
              </a:ext>
            </a:extLst>
          </p:cNvPr>
          <p:cNvSpPr/>
          <p:nvPr/>
        </p:nvSpPr>
        <p:spPr>
          <a:xfrm>
            <a:off x="5803970" y="2619968"/>
            <a:ext cx="567559" cy="9984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594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8" y="1689009"/>
            <a:ext cx="6220693" cy="3057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644" y="1669956"/>
            <a:ext cx="4515480" cy="309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4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E95B9D-14C8-9E4E-81A0-02058D710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71" y="432895"/>
            <a:ext cx="8496300" cy="26289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0E7294-69D7-2548-BFFE-BEDF9CE8C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821" y="3353895"/>
            <a:ext cx="65024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92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6331" y="2092569"/>
            <a:ext cx="78515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Что такое </a:t>
            </a:r>
            <a:r>
              <a:rPr lang="en-US" sz="3200" dirty="0" err="1"/>
              <a:t>abc-ven</a:t>
            </a:r>
            <a:r>
              <a:rPr lang="en-US" sz="3200" dirty="0"/>
              <a:t> </a:t>
            </a:r>
            <a:r>
              <a:rPr lang="ru-RU" sz="3200" dirty="0"/>
              <a:t>анализ?</a:t>
            </a:r>
          </a:p>
          <a:p>
            <a:pPr algn="ctr"/>
            <a:endParaRPr lang="ru-RU" sz="3200" dirty="0"/>
          </a:p>
          <a:p>
            <a:pPr algn="ctr"/>
            <a:r>
              <a:rPr lang="ru-RU" sz="3200" dirty="0"/>
              <a:t>Полезен ли он практическом врачу – фармакологу?</a:t>
            </a:r>
          </a:p>
        </p:txBody>
      </p:sp>
    </p:spTree>
    <p:extLst>
      <p:ext uri="{BB962C8B-B14F-4D97-AF65-F5344CB8AC3E}">
        <p14:creationId xmlns:p14="http://schemas.microsoft.com/office/powerpoint/2010/main" val="115460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E95B9D-14C8-9E4E-81A0-02058D710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71" y="432895"/>
            <a:ext cx="8496300" cy="2628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23" y="3227814"/>
            <a:ext cx="7449526" cy="326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13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07" y="229637"/>
            <a:ext cx="7449526" cy="32680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07" y="1398017"/>
            <a:ext cx="7506748" cy="46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16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473" y="2962816"/>
            <a:ext cx="4887007" cy="27435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591" y="423669"/>
            <a:ext cx="4163006" cy="22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75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591" y="318565"/>
            <a:ext cx="4163006" cy="22291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66" y="2929085"/>
            <a:ext cx="6352961" cy="2704863"/>
          </a:xfrm>
          <a:prstGeom prst="rect">
            <a:avLst/>
          </a:prstGeom>
        </p:spPr>
      </p:pic>
      <p:sp>
        <p:nvSpPr>
          <p:cNvPr id="2" name="Закрывающая фигурная скобка 1">
            <a:extLst>
              <a:ext uri="{FF2B5EF4-FFF2-40B4-BE49-F238E27FC236}">
                <a16:creationId xmlns:a16="http://schemas.microsoft.com/office/drawing/2014/main" id="{76D570A6-A527-D542-8E3E-47EF80D75517}"/>
              </a:ext>
            </a:extLst>
          </p:cNvPr>
          <p:cNvSpPr/>
          <p:nvPr/>
        </p:nvSpPr>
        <p:spPr>
          <a:xfrm rot="5400000">
            <a:off x="5680184" y="2143079"/>
            <a:ext cx="325821" cy="809296"/>
          </a:xfrm>
          <a:prstGeom prst="rightBrace">
            <a:avLst>
              <a:gd name="adj1" fmla="val 47043"/>
              <a:gd name="adj2" fmla="val 50000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38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89" y="1005870"/>
            <a:ext cx="7600601" cy="436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86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45" y="231623"/>
            <a:ext cx="7560428" cy="5450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553" y="2956893"/>
            <a:ext cx="5079411" cy="363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9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9" y="1305234"/>
            <a:ext cx="7713853" cy="406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21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39BEA-9124-5045-893C-F0879D46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92" y="1029822"/>
            <a:ext cx="7094483" cy="430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69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35D30D-5AE2-B649-A6DA-B72BC814B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08" y="1159624"/>
            <a:ext cx="7147034" cy="43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63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3A0C8C-FCD1-0041-8E63-41E9631D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740" y="1390803"/>
            <a:ext cx="6772925" cy="33383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C70185-25F9-C84A-AB9A-3C1226029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845" y="3777966"/>
            <a:ext cx="476557" cy="372958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4398275" y="1707425"/>
            <a:ext cx="3235569" cy="1037493"/>
          </a:xfrm>
          <a:prstGeom prst="ellipse">
            <a:avLst/>
          </a:prstGeom>
          <a:solidFill>
            <a:schemeClr val="tx1">
              <a:alpha val="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526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5221" y="149442"/>
            <a:ext cx="64604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/>
              <a:t>Что такое </a:t>
            </a:r>
            <a:r>
              <a:rPr lang="en-US" sz="3600" dirty="0" err="1"/>
              <a:t>abc-ven</a:t>
            </a:r>
            <a:r>
              <a:rPr lang="en-US" sz="3600" dirty="0"/>
              <a:t> </a:t>
            </a:r>
            <a:r>
              <a:rPr lang="ru-RU" sz="3600" dirty="0"/>
              <a:t>анализ?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878EF9-3D8A-8D49-81C9-C73320A0F82D}"/>
              </a:ext>
            </a:extLst>
          </p:cNvPr>
          <p:cNvSpPr txBox="1"/>
          <p:nvPr/>
        </p:nvSpPr>
        <p:spPr>
          <a:xfrm>
            <a:off x="625033" y="1400536"/>
            <a:ext cx="8009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ABC-</a:t>
            </a:r>
            <a:r>
              <a:rPr lang="ru-RU" sz="2000" dirty="0"/>
              <a:t>анализом называется метод оценки рационального использования денежных средств по трем группам (классам) в соответствии с их фактическим потреблением за предыдущий период.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1A25A-84F6-5041-AAEF-49B77C89FDBE}"/>
              </a:ext>
            </a:extLst>
          </p:cNvPr>
          <p:cNvSpPr txBox="1"/>
          <p:nvPr/>
        </p:nvSpPr>
        <p:spPr>
          <a:xfrm>
            <a:off x="625033" y="3507129"/>
            <a:ext cx="79981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Иными словами это – ранжирование сумм (кол-во * цену) с наиболее большой до наиболее маленькой и присвоение литер А, В и С  в соответствии с правилом Парето.</a:t>
            </a:r>
          </a:p>
          <a:p>
            <a:endParaRPr lang="ru-RU" dirty="0"/>
          </a:p>
          <a:p>
            <a:r>
              <a:rPr lang="ru-RU" dirty="0"/>
              <a:t>Для этого на первом этапе умножают цены на количество</a:t>
            </a:r>
          </a:p>
        </p:txBody>
      </p:sp>
    </p:spTree>
    <p:extLst>
      <p:ext uri="{BB962C8B-B14F-4D97-AF65-F5344CB8AC3E}">
        <p14:creationId xmlns:p14="http://schemas.microsoft.com/office/powerpoint/2010/main" val="218909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B15C3F-7BC0-2A4E-AC91-FF9C846AB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79" y="859655"/>
            <a:ext cx="7958101" cy="50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34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7CBD62-1F08-E84F-BFBA-55FDD6E10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918" y="1000399"/>
            <a:ext cx="7704964" cy="4361901"/>
          </a:xfrm>
          <a:prstGeom prst="rect">
            <a:avLst/>
          </a:prstGeom>
        </p:spPr>
      </p:pic>
      <p:sp>
        <p:nvSpPr>
          <p:cNvPr id="3" name="Стрелка вниз 2">
            <a:extLst>
              <a:ext uri="{FF2B5EF4-FFF2-40B4-BE49-F238E27FC236}">
                <a16:creationId xmlns:a16="http://schemas.microsoft.com/office/drawing/2014/main" id="{6B65BC8D-6436-0740-B3AB-899FAD056BB0}"/>
              </a:ext>
            </a:extLst>
          </p:cNvPr>
          <p:cNvSpPr/>
          <p:nvPr/>
        </p:nvSpPr>
        <p:spPr>
          <a:xfrm rot="16200000">
            <a:off x="1150947" y="1642779"/>
            <a:ext cx="567559" cy="9984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3A0C8C-FCD1-0041-8E63-41E9631D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344" y="1390803"/>
            <a:ext cx="6772925" cy="33383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C70185-25F9-C84A-AB9A-3C1226029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086" y="3766391"/>
            <a:ext cx="476557" cy="372958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4790198" y="2541235"/>
            <a:ext cx="3235569" cy="1037493"/>
          </a:xfrm>
          <a:prstGeom prst="ellipse">
            <a:avLst/>
          </a:prstGeom>
          <a:solidFill>
            <a:schemeClr val="tx1">
              <a:alpha val="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85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9EB7C0-CEBD-6B40-BC81-4D2BFC418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925" y="643722"/>
            <a:ext cx="6424961" cy="504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68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3A0C8C-FCD1-0041-8E63-41E9631D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344" y="1390803"/>
            <a:ext cx="6772925" cy="33383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C70185-25F9-C84A-AB9A-3C1226029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086" y="3766391"/>
            <a:ext cx="476557" cy="372958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682237" y="3434123"/>
            <a:ext cx="3235569" cy="1037493"/>
          </a:xfrm>
          <a:prstGeom prst="ellipse">
            <a:avLst/>
          </a:prstGeom>
          <a:solidFill>
            <a:schemeClr val="tx1">
              <a:alpha val="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209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871F47-1CB4-0747-8110-190C5B278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97" y="458215"/>
            <a:ext cx="5761822" cy="4229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B0855B-C64B-814C-8D54-45212D246DFD}"/>
              </a:ext>
            </a:extLst>
          </p:cNvPr>
          <p:cNvSpPr txBox="1"/>
          <p:nvPr/>
        </p:nvSpPr>
        <p:spPr>
          <a:xfrm>
            <a:off x="407624" y="4891489"/>
            <a:ext cx="8339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Доступны раздельные анализы по МНН, торговым и с учетом форм выпуска.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 всем анализам доступны фильтры дат, отделений и источников финансирования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688807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A6C854-3F72-D54C-927A-767688746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03" y="781310"/>
            <a:ext cx="6967740" cy="5470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5544D-1AF1-C94C-9EC9-4569A9A0530E}"/>
              </a:ext>
            </a:extLst>
          </p:cNvPr>
          <p:cNvSpPr txBox="1"/>
          <p:nvPr/>
        </p:nvSpPr>
        <p:spPr>
          <a:xfrm>
            <a:off x="2991903" y="144739"/>
            <a:ext cx="309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Анализ по МНН</a:t>
            </a:r>
          </a:p>
        </p:txBody>
      </p:sp>
    </p:spTree>
    <p:extLst>
      <p:ext uri="{BB962C8B-B14F-4D97-AF65-F5344CB8AC3E}">
        <p14:creationId xmlns:p14="http://schemas.microsoft.com/office/powerpoint/2010/main" val="10260105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95544D-1AF1-C94C-9EC9-4569A9A0530E}"/>
              </a:ext>
            </a:extLst>
          </p:cNvPr>
          <p:cNvSpPr txBox="1"/>
          <p:nvPr/>
        </p:nvSpPr>
        <p:spPr>
          <a:xfrm>
            <a:off x="1652259" y="114530"/>
            <a:ext cx="5706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Анализ по торговым наименованиям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361882-BCE4-CD46-A823-708B4BC56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73" y="1236802"/>
            <a:ext cx="6290089" cy="520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60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7" y="661974"/>
            <a:ext cx="55721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00" y="2612912"/>
            <a:ext cx="692626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низ 1"/>
          <p:cNvSpPr/>
          <p:nvPr/>
        </p:nvSpPr>
        <p:spPr>
          <a:xfrm rot="1905420">
            <a:off x="1760120" y="1573242"/>
            <a:ext cx="268574" cy="16863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92" y="3951236"/>
            <a:ext cx="6764337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2318089" y="1690357"/>
            <a:ext cx="268574" cy="27057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14" y="5227497"/>
            <a:ext cx="688816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низ 9"/>
          <p:cNvSpPr/>
          <p:nvPr/>
        </p:nvSpPr>
        <p:spPr>
          <a:xfrm rot="21282951">
            <a:off x="2736076" y="1632419"/>
            <a:ext cx="268574" cy="41176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380288" y="1124744"/>
            <a:ext cx="1631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МНН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80288" y="2879861"/>
            <a:ext cx="1982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ТОРГОВЫМ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95544D-1AF1-C94C-9EC9-4569A9A0530E}"/>
              </a:ext>
            </a:extLst>
          </p:cNvPr>
          <p:cNvSpPr txBox="1"/>
          <p:nvPr/>
        </p:nvSpPr>
        <p:spPr>
          <a:xfrm>
            <a:off x="481351" y="87051"/>
            <a:ext cx="7783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Анализ по торговым наименованиям</a:t>
            </a:r>
          </a:p>
        </p:txBody>
      </p:sp>
    </p:spTree>
    <p:extLst>
      <p:ext uri="{BB962C8B-B14F-4D97-AF65-F5344CB8AC3E}">
        <p14:creationId xmlns:p14="http://schemas.microsoft.com/office/powerpoint/2010/main" val="18557971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95544D-1AF1-C94C-9EC9-4569A9A0530E}"/>
              </a:ext>
            </a:extLst>
          </p:cNvPr>
          <p:cNvSpPr txBox="1"/>
          <p:nvPr/>
        </p:nvSpPr>
        <p:spPr>
          <a:xfrm>
            <a:off x="1583244" y="135550"/>
            <a:ext cx="5706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Анализ по </a:t>
            </a:r>
            <a:r>
              <a:rPr lang="en-US" sz="2800" dirty="0">
                <a:solidFill>
                  <a:srgbClr val="FF0000"/>
                </a:solidFill>
              </a:rPr>
              <a:t>c </a:t>
            </a:r>
            <a:r>
              <a:rPr lang="ru-RU" sz="2800" dirty="0">
                <a:solidFill>
                  <a:srgbClr val="FF0000"/>
                </a:solidFill>
              </a:rPr>
              <a:t>учетом форм выпуска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58A62A-F2F0-004E-A653-FE672618F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61" y="1247882"/>
            <a:ext cx="6737671" cy="50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79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4BBF47-D4BA-274A-9C9E-1BD0573A0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438" y="501530"/>
            <a:ext cx="3987800" cy="25654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276E0BB-95C8-7B44-8971-9539CE3D7B2F}"/>
              </a:ext>
            </a:extLst>
          </p:cNvPr>
          <p:cNvSpPr/>
          <p:nvPr/>
        </p:nvSpPr>
        <p:spPr>
          <a:xfrm>
            <a:off x="818909" y="501530"/>
            <a:ext cx="3544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этого на первом этапе умножают цены на количество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1A060-9B19-EF48-B25B-DC9185442D15}"/>
              </a:ext>
            </a:extLst>
          </p:cNvPr>
          <p:cNvSpPr txBox="1"/>
          <p:nvPr/>
        </p:nvSpPr>
        <p:spPr>
          <a:xfrm>
            <a:off x="5360685" y="4359986"/>
            <a:ext cx="309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Сортируют по убыванию сумм.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8CBBFF-4B4A-584C-B3E6-51FA5FA5D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82" y="3400451"/>
            <a:ext cx="41148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3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1547813" y="36513"/>
            <a:ext cx="5832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dirty="0"/>
              <a:t>Модуль </a:t>
            </a:r>
            <a:r>
              <a:rPr lang="en-US" altLang="ru-RU" sz="3200" dirty="0"/>
              <a:t>ABC-VEN</a:t>
            </a:r>
            <a:r>
              <a:rPr lang="ru-RU" altLang="ru-RU" sz="3200" dirty="0"/>
              <a:t> (по АТХ)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56" y="2708920"/>
            <a:ext cx="5525789" cy="402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6362624" cy="93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3888432" cy="78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авая фигурная скобка 6"/>
          <p:cNvSpPr/>
          <p:nvPr/>
        </p:nvSpPr>
        <p:spPr>
          <a:xfrm rot="5400000">
            <a:off x="1995181" y="2127520"/>
            <a:ext cx="267405" cy="586377"/>
          </a:xfrm>
          <a:prstGeom prst="rightBrace">
            <a:avLst>
              <a:gd name="adj1" fmla="val 91425"/>
              <a:gd name="adj2" fmla="val 50675"/>
            </a:avLst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авая фигурная скобка 7"/>
          <p:cNvSpPr/>
          <p:nvPr/>
        </p:nvSpPr>
        <p:spPr>
          <a:xfrm rot="5400000">
            <a:off x="2545181" y="2183777"/>
            <a:ext cx="267405" cy="473865"/>
          </a:xfrm>
          <a:prstGeom prst="rightBrace">
            <a:avLst>
              <a:gd name="adj1" fmla="val 91425"/>
              <a:gd name="adj2" fmla="val 50675"/>
            </a:avLst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авая фигурная скобка 8"/>
          <p:cNvSpPr/>
          <p:nvPr/>
        </p:nvSpPr>
        <p:spPr>
          <a:xfrm rot="5400000">
            <a:off x="2967290" y="2235533"/>
            <a:ext cx="267405" cy="370353"/>
          </a:xfrm>
          <a:prstGeom prst="rightBrace">
            <a:avLst>
              <a:gd name="adj1" fmla="val 91425"/>
              <a:gd name="adj2" fmla="val 50675"/>
            </a:avLst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авая фигурная скобка 9"/>
          <p:cNvSpPr/>
          <p:nvPr/>
        </p:nvSpPr>
        <p:spPr>
          <a:xfrm rot="5400000">
            <a:off x="3317996" y="2254230"/>
            <a:ext cx="267405" cy="370353"/>
          </a:xfrm>
          <a:prstGeom prst="rightBrace">
            <a:avLst>
              <a:gd name="adj1" fmla="val 91425"/>
              <a:gd name="adj2" fmla="val 50675"/>
            </a:avLst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авая фигурная скобка 10"/>
          <p:cNvSpPr/>
          <p:nvPr/>
        </p:nvSpPr>
        <p:spPr>
          <a:xfrm rot="5400000">
            <a:off x="3725186" y="2217392"/>
            <a:ext cx="267405" cy="444029"/>
          </a:xfrm>
          <a:prstGeom prst="rightBrace">
            <a:avLst>
              <a:gd name="adj1" fmla="val 91425"/>
              <a:gd name="adj2" fmla="val 50675"/>
            </a:avLst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7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1547813" y="36513"/>
            <a:ext cx="58324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dirty="0"/>
              <a:t>Модуль </a:t>
            </a:r>
            <a:r>
              <a:rPr lang="en-US" altLang="ru-RU" sz="3200" dirty="0"/>
              <a:t>ABC-VEN</a:t>
            </a:r>
            <a:endParaRPr lang="ru-RU" altLang="ru-RU" sz="3200" dirty="0"/>
          </a:p>
          <a:p>
            <a:pPr algn="ctr" eaLnBrk="1" hangingPunct="1"/>
            <a:endParaRPr lang="ru-RU" altLang="ru-RU" sz="3200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1" y="2852936"/>
            <a:ext cx="7542838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797" y="1124744"/>
            <a:ext cx="406650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69160"/>
            <a:ext cx="8568952" cy="85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019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F0E667-CCC5-AF49-97E5-083CB5E43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0" y="945931"/>
            <a:ext cx="7085867" cy="54371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3B05A6-D880-BD47-B68D-101ECC75C0DE}"/>
              </a:ext>
            </a:extLst>
          </p:cNvPr>
          <p:cNvSpPr txBox="1"/>
          <p:nvPr/>
        </p:nvSpPr>
        <p:spPr>
          <a:xfrm>
            <a:off x="1958023" y="0"/>
            <a:ext cx="5145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Анализ по АТХ группам</a:t>
            </a:r>
          </a:p>
        </p:txBody>
      </p:sp>
    </p:spTree>
    <p:extLst>
      <p:ext uri="{BB962C8B-B14F-4D97-AF65-F5344CB8AC3E}">
        <p14:creationId xmlns:p14="http://schemas.microsoft.com/office/powerpoint/2010/main" val="3097089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3B05A6-D880-BD47-B68D-101ECC75C0DE}"/>
              </a:ext>
            </a:extLst>
          </p:cNvPr>
          <p:cNvSpPr txBox="1"/>
          <p:nvPr/>
        </p:nvSpPr>
        <p:spPr>
          <a:xfrm>
            <a:off x="1958023" y="0"/>
            <a:ext cx="5145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Анализ по АТХ группам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4F9B82-0217-E54A-9E92-5259ADAB8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30" y="711166"/>
            <a:ext cx="6499952" cy="3378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88A52E-02BA-DD4D-8494-F18E2EEFC522}"/>
              </a:ext>
            </a:extLst>
          </p:cNvPr>
          <p:cNvSpPr txBox="1"/>
          <p:nvPr/>
        </p:nvSpPr>
        <p:spPr>
          <a:xfrm>
            <a:off x="7103782" y="1883884"/>
            <a:ext cx="180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2-</a:t>
            </a:r>
            <a:r>
              <a:rPr lang="ru-RU" b="1" dirty="0">
                <a:solidFill>
                  <a:srgbClr val="FFFF00"/>
                </a:solidFill>
              </a:rPr>
              <a:t>ой уровень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6F878C-7F34-4B47-9D59-F925F082C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30" y="3598639"/>
            <a:ext cx="5717754" cy="3053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95616-3821-AC41-B154-D54373617969}"/>
              </a:ext>
            </a:extLst>
          </p:cNvPr>
          <p:cNvSpPr txBox="1"/>
          <p:nvPr/>
        </p:nvSpPr>
        <p:spPr>
          <a:xfrm>
            <a:off x="6771440" y="4995953"/>
            <a:ext cx="180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3</a:t>
            </a:r>
            <a:r>
              <a:rPr lang="en-US" b="1" dirty="0">
                <a:solidFill>
                  <a:srgbClr val="FFFF00"/>
                </a:solidFill>
              </a:rPr>
              <a:t>-</a:t>
            </a:r>
            <a:r>
              <a:rPr lang="ru-RU" b="1" dirty="0" err="1">
                <a:solidFill>
                  <a:srgbClr val="FFFF00"/>
                </a:solidFill>
              </a:rPr>
              <a:t>ий</a:t>
            </a:r>
            <a:r>
              <a:rPr lang="ru-RU" b="1" dirty="0">
                <a:solidFill>
                  <a:srgbClr val="FFFF00"/>
                </a:solidFill>
              </a:rPr>
              <a:t> уровень</a:t>
            </a:r>
          </a:p>
        </p:txBody>
      </p:sp>
      <p:sp>
        <p:nvSpPr>
          <p:cNvPr id="8" name="Стрелка влево 7">
            <a:extLst>
              <a:ext uri="{FF2B5EF4-FFF2-40B4-BE49-F238E27FC236}">
                <a16:creationId xmlns:a16="http://schemas.microsoft.com/office/drawing/2014/main" id="{3B2972D6-2E81-1C48-90B1-94551CE7DFCA}"/>
              </a:ext>
            </a:extLst>
          </p:cNvPr>
          <p:cNvSpPr/>
          <p:nvPr/>
        </p:nvSpPr>
        <p:spPr>
          <a:xfrm>
            <a:off x="3853806" y="3598639"/>
            <a:ext cx="1434290" cy="40048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42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3B05A6-D880-BD47-B68D-101ECC75C0DE}"/>
              </a:ext>
            </a:extLst>
          </p:cNvPr>
          <p:cNvSpPr txBox="1"/>
          <p:nvPr/>
        </p:nvSpPr>
        <p:spPr>
          <a:xfrm>
            <a:off x="1958023" y="0"/>
            <a:ext cx="5145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Анализ по АТХ группам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618047-B95E-CA4D-AB09-DEA2D248C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25" y="1960387"/>
            <a:ext cx="7502487" cy="3169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39B885-8F63-4942-9AE7-D68556F2DA5D}"/>
              </a:ext>
            </a:extLst>
          </p:cNvPr>
          <p:cNvSpPr txBox="1"/>
          <p:nvPr/>
        </p:nvSpPr>
        <p:spPr>
          <a:xfrm>
            <a:off x="1733928" y="1313761"/>
            <a:ext cx="559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Группа – антикоагулянты, 4-уровень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546611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3B05A6-D880-BD47-B68D-101ECC75C0DE}"/>
              </a:ext>
            </a:extLst>
          </p:cNvPr>
          <p:cNvSpPr txBox="1"/>
          <p:nvPr/>
        </p:nvSpPr>
        <p:spPr>
          <a:xfrm>
            <a:off x="1958023" y="0"/>
            <a:ext cx="5145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Анализ по АТХ группам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39B885-8F63-4942-9AE7-D68556F2DA5D}"/>
              </a:ext>
            </a:extLst>
          </p:cNvPr>
          <p:cNvSpPr txBox="1"/>
          <p:nvPr/>
        </p:nvSpPr>
        <p:spPr>
          <a:xfrm>
            <a:off x="1733928" y="1313761"/>
            <a:ext cx="559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Группа – антикоагулянты, 3-уровень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6CDFD9-52C2-F348-8FA4-65067A3B5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18" y="1963886"/>
            <a:ext cx="8211819" cy="3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061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871F47-1CB4-0747-8110-190C5B278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63" y="1055672"/>
            <a:ext cx="6745513" cy="49519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B0855B-C64B-814C-8D54-45212D246DFD}"/>
              </a:ext>
            </a:extLst>
          </p:cNvPr>
          <p:cNvSpPr txBox="1"/>
          <p:nvPr/>
        </p:nvSpPr>
        <p:spPr>
          <a:xfrm>
            <a:off x="407622" y="337910"/>
            <a:ext cx="833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Помните этот слайд?</a:t>
            </a:r>
          </a:p>
        </p:txBody>
      </p:sp>
      <p:sp>
        <p:nvSpPr>
          <p:cNvPr id="4" name="Стрелка влево 3">
            <a:extLst>
              <a:ext uri="{FF2B5EF4-FFF2-40B4-BE49-F238E27FC236}">
                <a16:creationId xmlns:a16="http://schemas.microsoft.com/office/drawing/2014/main" id="{9AEE691A-BDA5-C542-B78A-B9913B7B4957}"/>
              </a:ext>
            </a:extLst>
          </p:cNvPr>
          <p:cNvSpPr/>
          <p:nvPr/>
        </p:nvSpPr>
        <p:spPr>
          <a:xfrm>
            <a:off x="4371619" y="2003348"/>
            <a:ext cx="1248340" cy="35922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2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D5E511-21D4-894B-B468-50D638674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886" y="1859944"/>
            <a:ext cx="7010400" cy="40082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7623A-6BB2-3D4C-811C-D5D27CFAE1C7}"/>
              </a:ext>
            </a:extLst>
          </p:cNvPr>
          <p:cNvSpPr txBox="1"/>
          <p:nvPr/>
        </p:nvSpPr>
        <p:spPr>
          <a:xfrm>
            <a:off x="119742" y="435429"/>
            <a:ext cx="8251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После проведения хоть 1-го анализа по АТХ, последняя строка по клику помещается в это поле</a:t>
            </a:r>
          </a:p>
        </p:txBody>
      </p:sp>
      <p:sp>
        <p:nvSpPr>
          <p:cNvPr id="4" name="Стрелка влево 3">
            <a:extLst>
              <a:ext uri="{FF2B5EF4-FFF2-40B4-BE49-F238E27FC236}">
                <a16:creationId xmlns:a16="http://schemas.microsoft.com/office/drawing/2014/main" id="{52B47414-98FA-FB47-8F19-47D67717B0B2}"/>
              </a:ext>
            </a:extLst>
          </p:cNvPr>
          <p:cNvSpPr/>
          <p:nvPr/>
        </p:nvSpPr>
        <p:spPr>
          <a:xfrm>
            <a:off x="7242517" y="3243944"/>
            <a:ext cx="1248340" cy="35922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6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C9ACDC-C5B4-1645-A1FC-821AF7282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89" y="879421"/>
            <a:ext cx="7337323" cy="5314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F416C9-C656-2C48-93F3-546EEE79B5F8}"/>
              </a:ext>
            </a:extLst>
          </p:cNvPr>
          <p:cNvSpPr txBox="1"/>
          <p:nvPr/>
        </p:nvSpPr>
        <p:spPr>
          <a:xfrm>
            <a:off x="1714411" y="130629"/>
            <a:ext cx="597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АВС анализ в разрезе АТХ групп</a:t>
            </a:r>
          </a:p>
        </p:txBody>
      </p:sp>
      <p:sp>
        <p:nvSpPr>
          <p:cNvPr id="4" name="Стрелка влево 3">
            <a:extLst>
              <a:ext uri="{FF2B5EF4-FFF2-40B4-BE49-F238E27FC236}">
                <a16:creationId xmlns:a16="http://schemas.microsoft.com/office/drawing/2014/main" id="{514DD513-6C6C-A545-8570-F63F1FFE35D6}"/>
              </a:ext>
            </a:extLst>
          </p:cNvPr>
          <p:cNvSpPr/>
          <p:nvPr/>
        </p:nvSpPr>
        <p:spPr>
          <a:xfrm>
            <a:off x="4078280" y="1183917"/>
            <a:ext cx="1248340" cy="35922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6233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41EC07-D3CB-CD43-A152-CDC839650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110" y="650420"/>
            <a:ext cx="6012111" cy="550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74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276E0BB-95C8-7B44-8971-9539CE3D7B2F}"/>
              </a:ext>
            </a:extLst>
          </p:cNvPr>
          <p:cNvSpPr/>
          <p:nvPr/>
        </p:nvSpPr>
        <p:spPr>
          <a:xfrm>
            <a:off x="293392" y="501530"/>
            <a:ext cx="35447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Далее получают автоинкрементное поле. То есть следующее значение равно сумме предыдущего и своего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59ED402-C25D-F245-9696-0B8D92F9A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15" y="4079071"/>
            <a:ext cx="2755900" cy="10795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DC57EE1-3718-6B45-8455-DC70793AB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032" y="426230"/>
            <a:ext cx="4813300" cy="2971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C7482D-2006-3B41-AF36-6B4832AC7C74}"/>
              </a:ext>
            </a:extLst>
          </p:cNvPr>
          <p:cNvSpPr txBox="1"/>
          <p:nvPr/>
        </p:nvSpPr>
        <p:spPr>
          <a:xfrm>
            <a:off x="3481330" y="4489240"/>
            <a:ext cx="2842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150+136 = 286</a:t>
            </a:r>
          </a:p>
        </p:txBody>
      </p:sp>
    </p:spTree>
    <p:extLst>
      <p:ext uri="{BB962C8B-B14F-4D97-AF65-F5344CB8AC3E}">
        <p14:creationId xmlns:p14="http://schemas.microsoft.com/office/powerpoint/2010/main" val="20707733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D59D60-3329-9944-867E-CA97D312D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491" y="729343"/>
            <a:ext cx="5766688" cy="5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994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823913"/>
            <a:ext cx="57721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8838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621239" y="713779"/>
            <a:ext cx="5974204" cy="5316234"/>
            <a:chOff x="1475656" y="908720"/>
            <a:chExt cx="5773737" cy="521017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908720"/>
              <a:ext cx="5773737" cy="521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Стрелка влево 6"/>
            <p:cNvSpPr/>
            <p:nvPr/>
          </p:nvSpPr>
          <p:spPr>
            <a:xfrm>
              <a:off x="2682642" y="1052736"/>
              <a:ext cx="1800200" cy="288032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трелка влево 7"/>
            <p:cNvSpPr/>
            <p:nvPr/>
          </p:nvSpPr>
          <p:spPr>
            <a:xfrm rot="16200000">
              <a:off x="1186923" y="1701659"/>
              <a:ext cx="1044116" cy="322333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031186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761420-6717-B64F-8CED-7BA2E006A750}"/>
              </a:ext>
            </a:extLst>
          </p:cNvPr>
          <p:cNvSpPr txBox="1"/>
          <p:nvPr/>
        </p:nvSpPr>
        <p:spPr>
          <a:xfrm>
            <a:off x="846168" y="2069543"/>
            <a:ext cx="7500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</a:rPr>
              <a:t>Анализ динамики потребления</a:t>
            </a:r>
          </a:p>
        </p:txBody>
      </p:sp>
    </p:spTree>
    <p:extLst>
      <p:ext uri="{BB962C8B-B14F-4D97-AF65-F5344CB8AC3E}">
        <p14:creationId xmlns:p14="http://schemas.microsoft.com/office/powerpoint/2010/main" val="3731002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1B94C7-EC14-CB4E-918A-7E2ADF391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97" y="979714"/>
            <a:ext cx="6922598" cy="5236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761420-6717-B64F-8CED-7BA2E006A750}"/>
              </a:ext>
            </a:extLst>
          </p:cNvPr>
          <p:cNvSpPr txBox="1"/>
          <p:nvPr/>
        </p:nvSpPr>
        <p:spPr>
          <a:xfrm>
            <a:off x="846168" y="108858"/>
            <a:ext cx="7500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Анализ динамики потребления</a:t>
            </a:r>
          </a:p>
        </p:txBody>
      </p:sp>
      <p:sp>
        <p:nvSpPr>
          <p:cNvPr id="4" name="Стрелка влево 3">
            <a:extLst>
              <a:ext uri="{FF2B5EF4-FFF2-40B4-BE49-F238E27FC236}">
                <a16:creationId xmlns:a16="http://schemas.microsoft.com/office/drawing/2014/main" id="{A2BF13DE-1F03-1847-ADB8-9AC11B1290B5}"/>
              </a:ext>
            </a:extLst>
          </p:cNvPr>
          <p:cNvSpPr/>
          <p:nvPr/>
        </p:nvSpPr>
        <p:spPr>
          <a:xfrm>
            <a:off x="2607454" y="2203420"/>
            <a:ext cx="1248340" cy="35922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8350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761420-6717-B64F-8CED-7BA2E006A750}"/>
              </a:ext>
            </a:extLst>
          </p:cNvPr>
          <p:cNvSpPr txBox="1"/>
          <p:nvPr/>
        </p:nvSpPr>
        <p:spPr>
          <a:xfrm>
            <a:off x="846168" y="108858"/>
            <a:ext cx="7500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Анализ динамики потребления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C49181-2A4D-5042-9265-3B7D710E1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33" y="1039586"/>
            <a:ext cx="7435092" cy="4523014"/>
          </a:xfrm>
          <a:prstGeom prst="rect">
            <a:avLst/>
          </a:prstGeom>
        </p:spPr>
      </p:pic>
      <p:sp>
        <p:nvSpPr>
          <p:cNvPr id="5" name="Закрывающая фигурная скобка 4">
            <a:extLst>
              <a:ext uri="{FF2B5EF4-FFF2-40B4-BE49-F238E27FC236}">
                <a16:creationId xmlns:a16="http://schemas.microsoft.com/office/drawing/2014/main" id="{A9E8C57C-9BB0-5347-9D04-013A43D16441}"/>
              </a:ext>
            </a:extLst>
          </p:cNvPr>
          <p:cNvSpPr/>
          <p:nvPr/>
        </p:nvSpPr>
        <p:spPr>
          <a:xfrm rot="5400000">
            <a:off x="4386942" y="3995058"/>
            <a:ext cx="293915" cy="2841172"/>
          </a:xfrm>
          <a:prstGeom prst="rightBrace">
            <a:avLst>
              <a:gd name="adj1" fmla="val 52778"/>
              <a:gd name="adj2" fmla="val 48635"/>
            </a:avLst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884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761420-6717-B64F-8CED-7BA2E006A750}"/>
              </a:ext>
            </a:extLst>
          </p:cNvPr>
          <p:cNvSpPr txBox="1"/>
          <p:nvPr/>
        </p:nvSpPr>
        <p:spPr>
          <a:xfrm>
            <a:off x="846168" y="108858"/>
            <a:ext cx="7500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Анализ динамики потребления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55" y="983770"/>
            <a:ext cx="8106906" cy="5058481"/>
          </a:xfrm>
          <a:prstGeom prst="rect">
            <a:avLst/>
          </a:prstGeom>
        </p:spPr>
      </p:pic>
      <p:sp>
        <p:nvSpPr>
          <p:cNvPr id="5" name="Закрывающая фигурная скобка 4">
            <a:extLst>
              <a:ext uri="{FF2B5EF4-FFF2-40B4-BE49-F238E27FC236}">
                <a16:creationId xmlns:a16="http://schemas.microsoft.com/office/drawing/2014/main" id="{A9E8C57C-9BB0-5347-9D04-013A43D16441}"/>
              </a:ext>
            </a:extLst>
          </p:cNvPr>
          <p:cNvSpPr/>
          <p:nvPr/>
        </p:nvSpPr>
        <p:spPr>
          <a:xfrm rot="5400000">
            <a:off x="4325395" y="4347593"/>
            <a:ext cx="293915" cy="2841172"/>
          </a:xfrm>
          <a:prstGeom prst="rightBrace">
            <a:avLst>
              <a:gd name="adj1" fmla="val 52778"/>
              <a:gd name="adj2" fmla="val 48635"/>
            </a:avLst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4820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761420-6717-B64F-8CED-7BA2E006A750}"/>
              </a:ext>
            </a:extLst>
          </p:cNvPr>
          <p:cNvSpPr txBox="1"/>
          <p:nvPr/>
        </p:nvSpPr>
        <p:spPr>
          <a:xfrm>
            <a:off x="846168" y="108858"/>
            <a:ext cx="7500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Анализ динамики потребления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C7C705-692C-C046-91F3-9F5F67FF3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91" y="1197428"/>
            <a:ext cx="7744409" cy="451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562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6331" y="2092569"/>
            <a:ext cx="78515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Что такое </a:t>
            </a:r>
            <a:r>
              <a:rPr lang="en-US" sz="3200" dirty="0" err="1"/>
              <a:t>abc-ven</a:t>
            </a:r>
            <a:r>
              <a:rPr lang="en-US" sz="3200" dirty="0"/>
              <a:t> </a:t>
            </a:r>
            <a:r>
              <a:rPr lang="ru-RU" sz="3200" dirty="0"/>
              <a:t>анализ?</a:t>
            </a:r>
          </a:p>
          <a:p>
            <a:pPr algn="ctr"/>
            <a:endParaRPr lang="ru-RU" sz="3200" dirty="0"/>
          </a:p>
          <a:p>
            <a:pPr algn="ctr"/>
            <a:r>
              <a:rPr lang="ru-RU" sz="3200" dirty="0"/>
              <a:t>Полезен ли он практическом врачу – фармакологу?</a:t>
            </a:r>
          </a:p>
        </p:txBody>
      </p:sp>
    </p:spTree>
    <p:extLst>
      <p:ext uri="{BB962C8B-B14F-4D97-AF65-F5344CB8AC3E}">
        <p14:creationId xmlns:p14="http://schemas.microsoft.com/office/powerpoint/2010/main" val="20990765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B49B94-A29B-C249-989A-5A66EEF7CCE6}"/>
              </a:ext>
            </a:extLst>
          </p:cNvPr>
          <p:cNvSpPr txBox="1"/>
          <p:nvPr/>
        </p:nvSpPr>
        <p:spPr>
          <a:xfrm>
            <a:off x="393541" y="2037144"/>
            <a:ext cx="8380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Полезен! </a:t>
            </a:r>
          </a:p>
          <a:p>
            <a:pPr algn="ctr"/>
            <a:r>
              <a:rPr lang="ru-RU" sz="4000" dirty="0"/>
              <a:t>Но при условии, что данные актуальные и правильные.</a:t>
            </a:r>
          </a:p>
        </p:txBody>
      </p:sp>
    </p:spTree>
    <p:extLst>
      <p:ext uri="{BB962C8B-B14F-4D97-AF65-F5344CB8AC3E}">
        <p14:creationId xmlns:p14="http://schemas.microsoft.com/office/powerpoint/2010/main" val="1132734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54AB9-EF33-4D4F-977E-C9CCAC1F41D2}"/>
              </a:ext>
            </a:extLst>
          </p:cNvPr>
          <p:cNvSpPr txBox="1"/>
          <p:nvPr/>
        </p:nvSpPr>
        <p:spPr>
          <a:xfrm>
            <a:off x="3723699" y="4334141"/>
            <a:ext cx="229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769  = 100%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11C8D3-DC07-DB46-B479-EA79E3DFAAF2}"/>
              </a:ext>
            </a:extLst>
          </p:cNvPr>
          <p:cNvSpPr txBox="1"/>
          <p:nvPr/>
        </p:nvSpPr>
        <p:spPr>
          <a:xfrm>
            <a:off x="903380" y="203545"/>
            <a:ext cx="7932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Далее по правилу Парето высчитываю значения АВС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404EB5-9B79-6740-B438-6EA9095F8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607" y="942209"/>
            <a:ext cx="4902200" cy="3022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DC4258-BE8C-B745-AE26-00738DD88113}"/>
              </a:ext>
            </a:extLst>
          </p:cNvPr>
          <p:cNvSpPr txBox="1"/>
          <p:nvPr/>
        </p:nvSpPr>
        <p:spPr>
          <a:xfrm>
            <a:off x="2820161" y="5072805"/>
            <a:ext cx="3977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 – 80%			=	615,2</a:t>
            </a:r>
          </a:p>
          <a:p>
            <a:r>
              <a:rPr lang="ru-RU" dirty="0"/>
              <a:t>В – 15%			=	115,35   </a:t>
            </a:r>
          </a:p>
          <a:p>
            <a:r>
              <a:rPr lang="ru-RU" dirty="0"/>
              <a:t>С – 5%			=	38,45</a:t>
            </a:r>
          </a:p>
        </p:txBody>
      </p:sp>
    </p:spTree>
    <p:extLst>
      <p:ext uri="{BB962C8B-B14F-4D97-AF65-F5344CB8AC3E}">
        <p14:creationId xmlns:p14="http://schemas.microsoft.com/office/powerpoint/2010/main" val="41012038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DB246B-866E-334D-A778-8D64E8B2BFCE}"/>
              </a:ext>
            </a:extLst>
          </p:cNvPr>
          <p:cNvSpPr txBox="1"/>
          <p:nvPr/>
        </p:nvSpPr>
        <p:spPr>
          <a:xfrm>
            <a:off x="462987" y="324090"/>
            <a:ext cx="7882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Что дает: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DD667B-343F-EF47-82C5-0D84863704B1}"/>
              </a:ext>
            </a:extLst>
          </p:cNvPr>
          <p:cNvSpPr txBox="1"/>
          <p:nvPr/>
        </p:nvSpPr>
        <p:spPr>
          <a:xfrm>
            <a:off x="462987" y="1377388"/>
            <a:ext cx="822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Анализ поступления и расхода по МНН, торговым, включая срезы по отделениям, источникам финансирования, датам.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Выявление наиболее затратных препаратов в разрезе </a:t>
            </a:r>
            <a:r>
              <a:rPr lang="en-US" sz="2400" dirty="0"/>
              <a:t>ABC </a:t>
            </a:r>
            <a:r>
              <a:rPr lang="ru-RU" sz="2400" dirty="0"/>
              <a:t>и</a:t>
            </a:r>
            <a:r>
              <a:rPr lang="en-US" sz="2400" dirty="0"/>
              <a:t>/</a:t>
            </a:r>
            <a:r>
              <a:rPr lang="ru-RU" sz="2400" dirty="0"/>
              <a:t>или </a:t>
            </a:r>
            <a:r>
              <a:rPr lang="en-US" sz="2400" dirty="0"/>
              <a:t>VEN </a:t>
            </a:r>
            <a:r>
              <a:rPr lang="ru-RU" sz="2400" dirty="0"/>
              <a:t>анализа.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Выявление наиболее затратных в разрезе анатомо-терапевтическо-химической классификации.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Анализ потребления ЛС по отделениям.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Анализ динамики потребления по годам в рамках 1 МНН или торгового наименования.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Представление выводов к оптимизации закупа и потребления для главного врача.</a:t>
            </a:r>
          </a:p>
        </p:txBody>
      </p:sp>
    </p:spTree>
    <p:extLst>
      <p:ext uri="{BB962C8B-B14F-4D97-AF65-F5344CB8AC3E}">
        <p14:creationId xmlns:p14="http://schemas.microsoft.com/office/powerpoint/2010/main" val="118061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4287" y="0"/>
            <a:ext cx="71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/>
              <a:t>Заключение.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08" y="1144583"/>
            <a:ext cx="7905509" cy="443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59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75B60E-8F77-9A44-80AE-BF310923B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39" y="1497070"/>
            <a:ext cx="4902200" cy="3022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AFA85A-442E-5E4B-AC8A-CDA9EC239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072" y="2383622"/>
            <a:ext cx="1485900" cy="1447800"/>
          </a:xfrm>
          <a:prstGeom prst="rect">
            <a:avLst/>
          </a:prstGeom>
        </p:spPr>
      </p:pic>
      <p:sp>
        <p:nvSpPr>
          <p:cNvPr id="4" name="Закрывающая фигурная скобка 3">
            <a:extLst>
              <a:ext uri="{FF2B5EF4-FFF2-40B4-BE49-F238E27FC236}">
                <a16:creationId xmlns:a16="http://schemas.microsoft.com/office/drawing/2014/main" id="{FBB50B95-116D-224C-BBF0-7360EF580ED8}"/>
              </a:ext>
            </a:extLst>
          </p:cNvPr>
          <p:cNvSpPr/>
          <p:nvPr/>
        </p:nvSpPr>
        <p:spPr>
          <a:xfrm>
            <a:off x="5638072" y="1994053"/>
            <a:ext cx="719196" cy="1014317"/>
          </a:xfrm>
          <a:prstGeom prst="rightBrace">
            <a:avLst>
              <a:gd name="adj1" fmla="val 31311"/>
              <a:gd name="adj2" fmla="val 47312"/>
            </a:avLst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CCAC4-FF4E-CA46-A04F-44DE1E511607}"/>
              </a:ext>
            </a:extLst>
          </p:cNvPr>
          <p:cNvSpPr txBox="1"/>
          <p:nvPr/>
        </p:nvSpPr>
        <p:spPr>
          <a:xfrm>
            <a:off x="6448501" y="2208823"/>
            <a:ext cx="451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6" name="Закрывающая фигурная скобка 5">
            <a:extLst>
              <a:ext uri="{FF2B5EF4-FFF2-40B4-BE49-F238E27FC236}">
                <a16:creationId xmlns:a16="http://schemas.microsoft.com/office/drawing/2014/main" id="{5DB9FC1D-DC00-3645-A5D9-06B43785AC9D}"/>
              </a:ext>
            </a:extLst>
          </p:cNvPr>
          <p:cNvSpPr/>
          <p:nvPr/>
        </p:nvSpPr>
        <p:spPr>
          <a:xfrm>
            <a:off x="5638072" y="3591499"/>
            <a:ext cx="719196" cy="354835"/>
          </a:xfrm>
          <a:prstGeom prst="rightBrace">
            <a:avLst>
              <a:gd name="adj1" fmla="val 31311"/>
              <a:gd name="adj2" fmla="val 47312"/>
            </a:avLst>
          </a:prstGeom>
          <a:ln w="444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C2ABB-87E9-9C4A-816B-A9B735C1222D}"/>
              </a:ext>
            </a:extLst>
          </p:cNvPr>
          <p:cNvSpPr txBox="1"/>
          <p:nvPr/>
        </p:nvSpPr>
        <p:spPr>
          <a:xfrm>
            <a:off x="6448501" y="3406392"/>
            <a:ext cx="451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</a:rPr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3404682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518388-904F-7049-9CDB-E95770526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21" y="3380878"/>
            <a:ext cx="6159500" cy="31369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F97704-4455-D94B-9A7A-2D651C3F8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871" y="313675"/>
            <a:ext cx="5461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058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1108</TotalTime>
  <Words>572</Words>
  <Application>Microsoft Macintosh PowerPoint</Application>
  <PresentationFormat>Экран (4:3)</PresentationFormat>
  <Paragraphs>87</Paragraphs>
  <Slides>71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7" baseType="lpstr">
      <vt:lpstr>Arial</vt:lpstr>
      <vt:lpstr>Calibri</vt:lpstr>
      <vt:lpstr>Century Gothic</vt:lpstr>
      <vt:lpstr>Lucida Grande CY</vt:lpstr>
      <vt:lpstr>TimesNewRomanPS</vt:lpstr>
      <vt:lpstr>Сетка</vt:lpstr>
      <vt:lpstr>Модификации abc-ven анализа с целью оптимизации закупа лекарственных средств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Заполнение списка препаратов (ручной режим)</vt:lpstr>
      <vt:lpstr>Заполнение списка препаратов (ручной режим)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Электронная история болезни для фармаколога - проблемы и решения</dc:title>
  <dc:creator>Виталий Цветов</dc:creator>
  <cp:lastModifiedBy>Виталий Цветов</cp:lastModifiedBy>
  <cp:revision>109</cp:revision>
  <dcterms:created xsi:type="dcterms:W3CDTF">2017-09-25T08:01:05Z</dcterms:created>
  <dcterms:modified xsi:type="dcterms:W3CDTF">2018-04-08T13:46:56Z</dcterms:modified>
</cp:coreProperties>
</file>